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6"/>
  </p:notesMasterIdLst>
  <p:handoutMasterIdLst>
    <p:handoutMasterId r:id="rId27"/>
  </p:handoutMasterIdLst>
  <p:sldIdLst>
    <p:sldId id="256" r:id="rId5"/>
    <p:sldId id="258" r:id="rId6"/>
    <p:sldId id="277" r:id="rId7"/>
    <p:sldId id="262" r:id="rId8"/>
    <p:sldId id="265" r:id="rId9"/>
    <p:sldId id="272" r:id="rId10"/>
    <p:sldId id="264" r:id="rId11"/>
    <p:sldId id="278" r:id="rId12"/>
    <p:sldId id="279" r:id="rId13"/>
    <p:sldId id="280" r:id="rId14"/>
    <p:sldId id="281" r:id="rId15"/>
    <p:sldId id="263" r:id="rId16"/>
    <p:sldId id="273" r:id="rId17"/>
    <p:sldId id="275" r:id="rId18"/>
    <p:sldId id="260" r:id="rId19"/>
    <p:sldId id="282" r:id="rId20"/>
    <p:sldId id="276" r:id="rId21"/>
    <p:sldId id="283" r:id="rId22"/>
    <p:sldId id="261" r:id="rId23"/>
    <p:sldId id="266"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704" autoAdjust="0"/>
  </p:normalViewPr>
  <p:slideViewPr>
    <p:cSldViewPr snapToGrid="0">
      <p:cViewPr varScale="1">
        <p:scale>
          <a:sx n="111" d="100"/>
          <a:sy n="111" d="100"/>
        </p:scale>
        <p:origin x="594"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11/11/2022</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11/11/2022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dirty="0"/>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a:t>Click icon to add chart</a:t>
            </a:r>
            <a:endParaRPr lang="en-US" dirty="0"/>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a:t>Click icon to add table</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13" Type="http://schemas.openxmlformats.org/officeDocument/2006/relationships/image" Target="../media/image24.jpg"/><Relationship Id="rId3" Type="http://schemas.openxmlformats.org/officeDocument/2006/relationships/image" Target="../media/image18.jpeg"/><Relationship Id="rId7" Type="http://schemas.openxmlformats.org/officeDocument/2006/relationships/hyperlink" Target="https://leadershipfreak.blog/2018/04/20/10-ways-to-start-your-day-like-a-leader/" TargetMode="External"/><Relationship Id="rId12" Type="http://schemas.openxmlformats.org/officeDocument/2006/relationships/hyperlink" Target="https://pixnio.com/sport/fitness-and-jogging/three-women-were-making-use-of-a-the-facilitys-treadmills-taking-part-in-some-aerobic-exercise" TargetMode="External"/><Relationship Id="rId2" Type="http://schemas.openxmlformats.org/officeDocument/2006/relationships/image" Target="../media/image17.jpeg"/><Relationship Id="rId1" Type="http://schemas.openxmlformats.org/officeDocument/2006/relationships/slideLayout" Target="../slideLayouts/slideLayout8.xml"/><Relationship Id="rId6" Type="http://schemas.openxmlformats.org/officeDocument/2006/relationships/image" Target="../media/image21.jpg"/><Relationship Id="rId11" Type="http://schemas.openxmlformats.org/officeDocument/2006/relationships/image" Target="../media/image23.jpg"/><Relationship Id="rId5" Type="http://schemas.openxmlformats.org/officeDocument/2006/relationships/image" Target="../media/image20.jpeg"/><Relationship Id="rId15" Type="http://schemas.openxmlformats.org/officeDocument/2006/relationships/hyperlink" Target="https://creativecommons.org/licenses/by-nc-sa/3.0/" TargetMode="External"/><Relationship Id="rId10" Type="http://schemas.openxmlformats.org/officeDocument/2006/relationships/hyperlink" Target="http://www.progressive-charlestown.com/2018/12/why-mediterranean-diet-works.html" TargetMode="External"/><Relationship Id="rId4" Type="http://schemas.openxmlformats.org/officeDocument/2006/relationships/image" Target="../media/image19.jpeg"/><Relationship Id="rId9" Type="http://schemas.openxmlformats.org/officeDocument/2006/relationships/image" Target="../media/image22.jpg"/><Relationship Id="rId14" Type="http://schemas.openxmlformats.org/officeDocument/2006/relationships/hyperlink" Target="https://www.flickr.com/photos/colemama/4942992765/"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888480" y="3671826"/>
            <a:ext cx="4941771" cy="2067314"/>
          </a:xfrm>
        </p:spPr>
        <p:txBody>
          <a:bodyPr/>
          <a:lstStyle/>
          <a:p>
            <a:r>
              <a:rPr lang="en-US" dirty="0"/>
              <a:t>“Let’s Walk and Let’s Talk: Physical and Spiritual”</a:t>
            </a:r>
          </a:p>
        </p:txBody>
      </p:sp>
      <p:sp>
        <p:nvSpPr>
          <p:cNvPr id="3" name="Subtitle 2">
            <a:extLst>
              <a:ext uri="{FF2B5EF4-FFF2-40B4-BE49-F238E27FC236}">
                <a16:creationId xmlns:a16="http://schemas.microsoft.com/office/drawing/2014/main" id="{0236A1B4-B8D1-4A72-8E20-0703F54BF1FE}"/>
              </a:ext>
            </a:extLst>
          </p:cNvPr>
          <p:cNvSpPr>
            <a:spLocks noGrp="1"/>
          </p:cNvSpPr>
          <p:nvPr>
            <p:ph type="subTitle" idx="1"/>
          </p:nvPr>
        </p:nvSpPr>
        <p:spPr>
          <a:xfrm>
            <a:off x="7019889" y="5727487"/>
            <a:ext cx="4941771" cy="396660"/>
          </a:xfrm>
        </p:spPr>
        <p:txBody>
          <a:bodyPr>
            <a:normAutofit/>
          </a:bodyPr>
          <a:lstStyle/>
          <a:p>
            <a:r>
              <a:rPr lang="en-US" dirty="0">
                <a:solidFill>
                  <a:srgbClr val="FF0000"/>
                </a:solidFill>
              </a:rPr>
              <a:t>Felice Wicks</a:t>
            </a:r>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DF7F0-C93C-23E3-BA4D-825809598008}"/>
              </a:ext>
            </a:extLst>
          </p:cNvPr>
          <p:cNvSpPr>
            <a:spLocks noGrp="1"/>
          </p:cNvSpPr>
          <p:nvPr>
            <p:ph type="title"/>
          </p:nvPr>
        </p:nvSpPr>
        <p:spPr>
          <a:xfrm>
            <a:off x="4657724" y="992039"/>
            <a:ext cx="6696075" cy="3727600"/>
          </a:xfrm>
        </p:spPr>
        <p:txBody>
          <a:bodyPr>
            <a:normAutofit/>
          </a:bodyPr>
          <a:lstStyle/>
          <a:p>
            <a:r>
              <a:rPr lang="en-US" b="1" u="sng" dirty="0"/>
              <a:t>Exercise – must be a daily habit</a:t>
            </a:r>
            <a:br>
              <a:rPr lang="en-US" dirty="0"/>
            </a:br>
            <a:br>
              <a:rPr lang="en-US" dirty="0"/>
            </a:br>
            <a:r>
              <a:rPr lang="en-US" b="1" dirty="0"/>
              <a:t>1. controls your weight.</a:t>
            </a:r>
            <a:br>
              <a:rPr lang="en-US" b="1" dirty="0"/>
            </a:br>
            <a:r>
              <a:rPr lang="en-US" b="1" dirty="0"/>
              <a:t>2. lightens your mood.</a:t>
            </a:r>
            <a:br>
              <a:rPr lang="en-US" b="1" dirty="0"/>
            </a:br>
            <a:r>
              <a:rPr lang="en-US" b="1" dirty="0"/>
              <a:t>3. improves sleep.</a:t>
            </a:r>
            <a:br>
              <a:rPr lang="en-US" b="1" dirty="0"/>
            </a:br>
            <a:r>
              <a:rPr lang="en-US" b="1" dirty="0"/>
              <a:t>4. boosts energy.</a:t>
            </a:r>
            <a:br>
              <a:rPr lang="en-US" b="1" dirty="0"/>
            </a:br>
            <a:r>
              <a:rPr lang="en-US" b="1" dirty="0"/>
              <a:t>5. combats health conditions and diseases.</a:t>
            </a:r>
            <a:br>
              <a:rPr lang="en-US" dirty="0"/>
            </a:br>
            <a:endParaRPr lang="en-US" dirty="0"/>
          </a:p>
        </p:txBody>
      </p:sp>
      <p:sp>
        <p:nvSpPr>
          <p:cNvPr id="3" name="Subtitle 2">
            <a:extLst>
              <a:ext uri="{FF2B5EF4-FFF2-40B4-BE49-F238E27FC236}">
                <a16:creationId xmlns:a16="http://schemas.microsoft.com/office/drawing/2014/main" id="{A3824B96-9DF0-4E67-2E3A-4C4A84A29273}"/>
              </a:ext>
            </a:extLst>
          </p:cNvPr>
          <p:cNvSpPr>
            <a:spLocks noGrp="1"/>
          </p:cNvSpPr>
          <p:nvPr>
            <p:ph type="subTitle" idx="1"/>
          </p:nvPr>
        </p:nvSpPr>
        <p:spPr/>
        <p:txBody>
          <a:bodyPr>
            <a:noAutofit/>
          </a:bodyPr>
          <a:lstStyle/>
          <a:p>
            <a:pPr algn="ctr"/>
            <a:r>
              <a:rPr lang="en-US" sz="2400" b="1" dirty="0"/>
              <a:t>Mayo Clinic</a:t>
            </a:r>
          </a:p>
        </p:txBody>
      </p:sp>
      <p:sp>
        <p:nvSpPr>
          <p:cNvPr id="5" name="Footer Placeholder 4">
            <a:extLst>
              <a:ext uri="{FF2B5EF4-FFF2-40B4-BE49-F238E27FC236}">
                <a16:creationId xmlns:a16="http://schemas.microsoft.com/office/drawing/2014/main" id="{9F922F20-2B23-3DA8-C486-7DFD24513B79}"/>
              </a:ext>
            </a:extLst>
          </p:cNvPr>
          <p:cNvSpPr>
            <a:spLocks noGrp="1"/>
          </p:cNvSpPr>
          <p:nvPr>
            <p:ph type="ftr" sz="quarter" idx="11"/>
          </p:nvPr>
        </p:nvSpPr>
        <p:spPr/>
        <p:txBody>
          <a:bodyPr/>
          <a:lstStyle/>
          <a:p>
            <a:r>
              <a:rPr lang="en-US" sz="1200" dirty="0">
                <a:solidFill>
                  <a:srgbClr val="FF0000"/>
                </a:solidFill>
              </a:rPr>
              <a:t>Let’s Walk and Let’s Talk: Physical and Spiritual</a:t>
            </a:r>
          </a:p>
        </p:txBody>
      </p:sp>
      <p:sp>
        <p:nvSpPr>
          <p:cNvPr id="6" name="Slide Number Placeholder 5">
            <a:extLst>
              <a:ext uri="{FF2B5EF4-FFF2-40B4-BE49-F238E27FC236}">
                <a16:creationId xmlns:a16="http://schemas.microsoft.com/office/drawing/2014/main" id="{0E76FE42-FD55-CEED-90F2-91A0A7329CF9}"/>
              </a:ext>
            </a:extLst>
          </p:cNvPr>
          <p:cNvSpPr>
            <a:spLocks noGrp="1"/>
          </p:cNvSpPr>
          <p:nvPr>
            <p:ph type="sldNum" sz="quarter" idx="12"/>
          </p:nvPr>
        </p:nvSpPr>
        <p:spPr/>
        <p:txBody>
          <a:bodyPr/>
          <a:lstStyle/>
          <a:p>
            <a:fld id="{A49DFD55-3C28-40EF-9E31-A92D2E4017FF}" type="slidenum">
              <a:rPr lang="en-US" smtClean="0"/>
              <a:pPr/>
              <a:t>10</a:t>
            </a:fld>
            <a:endParaRPr lang="en-US" dirty="0"/>
          </a:p>
        </p:txBody>
      </p:sp>
    </p:spTree>
    <p:extLst>
      <p:ext uri="{BB962C8B-B14F-4D97-AF65-F5344CB8AC3E}">
        <p14:creationId xmlns:p14="http://schemas.microsoft.com/office/powerpoint/2010/main" val="2091784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1847E-9110-3A03-C0D8-DAAECF135783}"/>
              </a:ext>
            </a:extLst>
          </p:cNvPr>
          <p:cNvSpPr>
            <a:spLocks noGrp="1"/>
          </p:cNvSpPr>
          <p:nvPr>
            <p:ph type="title"/>
          </p:nvPr>
        </p:nvSpPr>
        <p:spPr>
          <a:xfrm>
            <a:off x="5476875" y="776377"/>
            <a:ext cx="5111750" cy="4735902"/>
          </a:xfrm>
        </p:spPr>
        <p:txBody>
          <a:bodyPr>
            <a:normAutofit/>
          </a:bodyPr>
          <a:lstStyle/>
          <a:p>
            <a:r>
              <a:rPr lang="en-US" b="1" dirty="0"/>
              <a:t>Me Time – why it is so </a:t>
            </a:r>
            <a:r>
              <a:rPr lang="en-US" b="1" u="sng" dirty="0"/>
              <a:t>important</a:t>
            </a:r>
            <a:br>
              <a:rPr lang="en-US" b="1" dirty="0"/>
            </a:br>
            <a:br>
              <a:rPr lang="en-US" b="1" dirty="0"/>
            </a:br>
            <a:r>
              <a:rPr lang="en-US" b="1" dirty="0"/>
              <a:t>*We should spend at least 15 minutes each day doing something that we enjoy.</a:t>
            </a:r>
            <a:br>
              <a:rPr lang="en-US" b="1" dirty="0"/>
            </a:br>
            <a:br>
              <a:rPr lang="en-US" b="1" dirty="0"/>
            </a:br>
            <a:r>
              <a:rPr lang="en-US" b="1" dirty="0"/>
              <a:t>*All work and no play leads to burnout, resentment, health problems, mistakes, etc</a:t>
            </a:r>
            <a:r>
              <a:rPr lang="en-US" dirty="0"/>
              <a:t>.</a:t>
            </a:r>
          </a:p>
        </p:txBody>
      </p:sp>
      <p:sp>
        <p:nvSpPr>
          <p:cNvPr id="5" name="Footer Placeholder 4">
            <a:extLst>
              <a:ext uri="{FF2B5EF4-FFF2-40B4-BE49-F238E27FC236}">
                <a16:creationId xmlns:a16="http://schemas.microsoft.com/office/drawing/2014/main" id="{F428823A-2FD5-8DFC-331A-804C7F0254CD}"/>
              </a:ext>
            </a:extLst>
          </p:cNvPr>
          <p:cNvSpPr>
            <a:spLocks noGrp="1"/>
          </p:cNvSpPr>
          <p:nvPr>
            <p:ph type="ftr" sz="quarter" idx="11"/>
          </p:nvPr>
        </p:nvSpPr>
        <p:spPr/>
        <p:txBody>
          <a:bodyPr/>
          <a:lstStyle/>
          <a:p>
            <a:r>
              <a:rPr lang="en-US" sz="1400" b="1" dirty="0">
                <a:solidFill>
                  <a:srgbClr val="FF0000"/>
                </a:solidFill>
              </a:rPr>
              <a:t>Let’s Walk and Let’s Talk: Physical and Spiritual</a:t>
            </a:r>
          </a:p>
        </p:txBody>
      </p:sp>
      <p:sp>
        <p:nvSpPr>
          <p:cNvPr id="6" name="Slide Number Placeholder 5">
            <a:extLst>
              <a:ext uri="{FF2B5EF4-FFF2-40B4-BE49-F238E27FC236}">
                <a16:creationId xmlns:a16="http://schemas.microsoft.com/office/drawing/2014/main" id="{BC81491C-5BDB-2148-0F49-DA6C314305CB}"/>
              </a:ext>
            </a:extLst>
          </p:cNvPr>
          <p:cNvSpPr>
            <a:spLocks noGrp="1"/>
          </p:cNvSpPr>
          <p:nvPr>
            <p:ph type="sldNum" sz="quarter" idx="12"/>
          </p:nvPr>
        </p:nvSpPr>
        <p:spPr/>
        <p:txBody>
          <a:bodyPr/>
          <a:lstStyle/>
          <a:p>
            <a:fld id="{A49DFD55-3C28-40EF-9E31-A92D2E4017FF}" type="slidenum">
              <a:rPr lang="en-US" smtClean="0"/>
              <a:pPr/>
              <a:t>11</a:t>
            </a:fld>
            <a:endParaRPr lang="en-US" dirty="0"/>
          </a:p>
        </p:txBody>
      </p:sp>
    </p:spTree>
    <p:extLst>
      <p:ext uri="{BB962C8B-B14F-4D97-AF65-F5344CB8AC3E}">
        <p14:creationId xmlns:p14="http://schemas.microsoft.com/office/powerpoint/2010/main" val="3223138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D0E59-4C68-4F87-9821-23C69713D980}"/>
              </a:ext>
            </a:extLst>
          </p:cNvPr>
          <p:cNvSpPr>
            <a:spLocks noGrp="1"/>
          </p:cNvSpPr>
          <p:nvPr>
            <p:ph type="title"/>
          </p:nvPr>
        </p:nvSpPr>
        <p:spPr>
          <a:xfrm>
            <a:off x="1885156" y="892177"/>
            <a:ext cx="8421688" cy="5370600"/>
          </a:xfrm>
        </p:spPr>
        <p:txBody>
          <a:bodyPr>
            <a:normAutofit fontScale="90000"/>
          </a:bodyPr>
          <a:lstStyle/>
          <a:p>
            <a:pPr algn="l"/>
            <a:r>
              <a:rPr lang="en-US" sz="3600" dirty="0"/>
              <a:t>How the Physical affects the </a:t>
            </a:r>
            <a:r>
              <a:rPr lang="en-US" sz="3600" u="sng" dirty="0"/>
              <a:t>spiritual</a:t>
            </a:r>
            <a:r>
              <a:rPr lang="en-US" sz="3600" dirty="0"/>
              <a:t> </a:t>
            </a:r>
            <a:br>
              <a:rPr lang="en-US" sz="3600" dirty="0"/>
            </a:br>
            <a:br>
              <a:rPr lang="en-US" sz="3600" dirty="0"/>
            </a:br>
            <a:r>
              <a:rPr lang="en-US" sz="3600" dirty="0"/>
              <a:t>* You’re not as effective in </a:t>
            </a:r>
            <a:br>
              <a:rPr lang="en-US" sz="3600" dirty="0"/>
            </a:br>
            <a:r>
              <a:rPr lang="en-US" sz="3600" dirty="0"/>
              <a:t>   service.</a:t>
            </a:r>
            <a:br>
              <a:rPr lang="en-US" sz="3600" dirty="0"/>
            </a:br>
            <a:r>
              <a:rPr lang="en-US" sz="3600" dirty="0"/>
              <a:t>* You make poor decisions.</a:t>
            </a:r>
            <a:br>
              <a:rPr lang="en-US" sz="3600" dirty="0"/>
            </a:br>
            <a:r>
              <a:rPr lang="en-US" sz="3600" dirty="0"/>
              <a:t>* It’s more difficult to hear </a:t>
            </a:r>
            <a:br>
              <a:rPr lang="en-US" sz="3600" dirty="0"/>
            </a:br>
            <a:r>
              <a:rPr lang="en-US" sz="3600" dirty="0"/>
              <a:t>   From god. Lose your focus.</a:t>
            </a:r>
            <a:br>
              <a:rPr lang="en-US" sz="3600" dirty="0"/>
            </a:br>
            <a:r>
              <a:rPr lang="en-US" sz="3600" dirty="0"/>
              <a:t>* The temptation to sin is</a:t>
            </a:r>
            <a:br>
              <a:rPr lang="en-US" sz="3600" dirty="0"/>
            </a:br>
            <a:r>
              <a:rPr lang="en-US" sz="3600" dirty="0"/>
              <a:t>   greater.</a:t>
            </a:r>
            <a:br>
              <a:rPr lang="en-US" sz="3600" dirty="0"/>
            </a:br>
            <a:r>
              <a:rPr lang="en-US" sz="3600" dirty="0"/>
              <a:t>* worship becomes a habit, not a joy.</a:t>
            </a:r>
          </a:p>
        </p:txBody>
      </p:sp>
      <p:sp>
        <p:nvSpPr>
          <p:cNvPr id="56" name="Date Placeholder 55">
            <a:extLst>
              <a:ext uri="{FF2B5EF4-FFF2-40B4-BE49-F238E27FC236}">
                <a16:creationId xmlns:a16="http://schemas.microsoft.com/office/drawing/2014/main" id="{B289356A-BDA0-4234-84F2-9F2F25D0D7BD}"/>
              </a:ext>
            </a:extLst>
          </p:cNvPr>
          <p:cNvSpPr>
            <a:spLocks noGrp="1"/>
          </p:cNvSpPr>
          <p:nvPr>
            <p:ph type="dt" sz="half" idx="10"/>
          </p:nvPr>
        </p:nvSpPr>
        <p:spPr>
          <a:xfrm>
            <a:off x="838200" y="6356350"/>
            <a:ext cx="2743200" cy="365125"/>
          </a:xfrm>
        </p:spPr>
        <p:txBody>
          <a:bodyPr/>
          <a:lstStyle/>
          <a:p>
            <a:r>
              <a:rPr lang="en-US" dirty="0"/>
              <a:t>2022</a:t>
            </a:r>
          </a:p>
        </p:txBody>
      </p:sp>
      <p:sp>
        <p:nvSpPr>
          <p:cNvPr id="57" name="Footer Placeholder 56">
            <a:extLst>
              <a:ext uri="{FF2B5EF4-FFF2-40B4-BE49-F238E27FC236}">
                <a16:creationId xmlns:a16="http://schemas.microsoft.com/office/drawing/2014/main" id="{3A38BE84-957B-46B9-A315-4B5064DFF1A1}"/>
              </a:ext>
            </a:extLst>
          </p:cNvPr>
          <p:cNvSpPr>
            <a:spLocks noGrp="1"/>
          </p:cNvSpPr>
          <p:nvPr>
            <p:ph type="ftr" sz="quarter" idx="11"/>
          </p:nvPr>
        </p:nvSpPr>
        <p:spPr>
          <a:xfrm>
            <a:off x="4038600" y="6356350"/>
            <a:ext cx="4114800" cy="365125"/>
          </a:xfrm>
        </p:spPr>
        <p:txBody>
          <a:bodyPr/>
          <a:lstStyle/>
          <a:p>
            <a:r>
              <a:rPr lang="en-US" sz="1200" dirty="0">
                <a:solidFill>
                  <a:srgbClr val="FF0000"/>
                </a:solidFill>
              </a:rPr>
              <a:t>Let’s Walk and Let’s Talk: Physical and Spiritual</a:t>
            </a:r>
          </a:p>
        </p:txBody>
      </p:sp>
      <p:sp>
        <p:nvSpPr>
          <p:cNvPr id="58" name="Slide Number Placeholder 57">
            <a:extLst>
              <a:ext uri="{FF2B5EF4-FFF2-40B4-BE49-F238E27FC236}">
                <a16:creationId xmlns:a16="http://schemas.microsoft.com/office/drawing/2014/main" id="{E1900601-8B04-4FF3-B06F-6BEFAC6556D3}"/>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12</a:t>
            </a:fld>
            <a:endParaRPr lang="en-US" dirty="0"/>
          </a:p>
        </p:txBody>
      </p:sp>
    </p:spTree>
    <p:extLst>
      <p:ext uri="{BB962C8B-B14F-4D97-AF65-F5344CB8AC3E}">
        <p14:creationId xmlns:p14="http://schemas.microsoft.com/office/powerpoint/2010/main" val="4055079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E5D1F-5084-257A-EE69-111CAA0A35F6}"/>
              </a:ext>
            </a:extLst>
          </p:cNvPr>
          <p:cNvSpPr>
            <a:spLocks noGrp="1"/>
          </p:cNvSpPr>
          <p:nvPr>
            <p:ph type="title"/>
          </p:nvPr>
        </p:nvSpPr>
        <p:spPr>
          <a:xfrm>
            <a:off x="8416633" y="2917975"/>
            <a:ext cx="2937166" cy="1167478"/>
          </a:xfrm>
        </p:spPr>
        <p:txBody>
          <a:bodyPr/>
          <a:lstStyle/>
          <a:p>
            <a:endParaRPr lang="en-US" dirty="0"/>
          </a:p>
        </p:txBody>
      </p:sp>
      <p:sp>
        <p:nvSpPr>
          <p:cNvPr id="3" name="Subtitle 2">
            <a:extLst>
              <a:ext uri="{FF2B5EF4-FFF2-40B4-BE49-F238E27FC236}">
                <a16:creationId xmlns:a16="http://schemas.microsoft.com/office/drawing/2014/main" id="{0688F2E5-C0A3-DA55-ED50-3672958083F1}"/>
              </a:ext>
            </a:extLst>
          </p:cNvPr>
          <p:cNvSpPr>
            <a:spLocks noGrp="1"/>
          </p:cNvSpPr>
          <p:nvPr>
            <p:ph type="subTitle" idx="1"/>
          </p:nvPr>
        </p:nvSpPr>
        <p:spPr/>
        <p:txBody>
          <a:bodyPr>
            <a:noAutofit/>
          </a:bodyPr>
          <a:lstStyle/>
          <a:p>
            <a:pPr algn="ctr"/>
            <a:r>
              <a:rPr lang="en-US" sz="2800" b="1" dirty="0"/>
              <a:t>The Two Wolves: A Cherokee Story</a:t>
            </a:r>
          </a:p>
        </p:txBody>
      </p:sp>
      <p:sp>
        <p:nvSpPr>
          <p:cNvPr id="5" name="Footer Placeholder 4">
            <a:extLst>
              <a:ext uri="{FF2B5EF4-FFF2-40B4-BE49-F238E27FC236}">
                <a16:creationId xmlns:a16="http://schemas.microsoft.com/office/drawing/2014/main" id="{556CB373-688A-B800-BF95-D524FB0744A4}"/>
              </a:ext>
            </a:extLst>
          </p:cNvPr>
          <p:cNvSpPr>
            <a:spLocks noGrp="1"/>
          </p:cNvSpPr>
          <p:nvPr>
            <p:ph type="ftr" sz="quarter" idx="11"/>
          </p:nvPr>
        </p:nvSpPr>
        <p:spPr/>
        <p:txBody>
          <a:bodyPr/>
          <a:lstStyle/>
          <a:p>
            <a:r>
              <a:rPr lang="en-US" sz="1200" dirty="0">
                <a:solidFill>
                  <a:srgbClr val="FF0000"/>
                </a:solidFill>
              </a:rPr>
              <a:t>Let’s Walk and Let’s Talk: Physical and Spiritual</a:t>
            </a:r>
          </a:p>
        </p:txBody>
      </p:sp>
      <p:sp>
        <p:nvSpPr>
          <p:cNvPr id="6" name="Slide Number Placeholder 5">
            <a:extLst>
              <a:ext uri="{FF2B5EF4-FFF2-40B4-BE49-F238E27FC236}">
                <a16:creationId xmlns:a16="http://schemas.microsoft.com/office/drawing/2014/main" id="{5165F17F-52C6-C5A4-4910-3D6DDEF27827}"/>
              </a:ext>
            </a:extLst>
          </p:cNvPr>
          <p:cNvSpPr>
            <a:spLocks noGrp="1"/>
          </p:cNvSpPr>
          <p:nvPr>
            <p:ph type="sldNum" sz="quarter" idx="12"/>
          </p:nvPr>
        </p:nvSpPr>
        <p:spPr/>
        <p:txBody>
          <a:bodyPr/>
          <a:lstStyle/>
          <a:p>
            <a:fld id="{A49DFD55-3C28-40EF-9E31-A92D2E4017FF}" type="slidenum">
              <a:rPr lang="en-US" smtClean="0"/>
              <a:pPr/>
              <a:t>13</a:t>
            </a:fld>
            <a:endParaRPr lang="en-US" dirty="0"/>
          </a:p>
        </p:txBody>
      </p:sp>
      <p:pic>
        <p:nvPicPr>
          <p:cNvPr id="1026" name="Picture 2" descr="Native American Tale Two Wolves">
            <a:extLst>
              <a:ext uri="{FF2B5EF4-FFF2-40B4-BE49-F238E27FC236}">
                <a16:creationId xmlns:a16="http://schemas.microsoft.com/office/drawing/2014/main" id="{54B736B8-73E0-0210-77DD-7ECA646D4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8210" y="586596"/>
            <a:ext cx="6452560" cy="3994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698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23C437-B6A0-39A5-F1F7-51EB8CC1D0DF}"/>
              </a:ext>
            </a:extLst>
          </p:cNvPr>
          <p:cNvSpPr>
            <a:spLocks noGrp="1"/>
          </p:cNvSpPr>
          <p:nvPr>
            <p:ph type="ftr" sz="quarter" idx="11"/>
          </p:nvPr>
        </p:nvSpPr>
        <p:spPr>
          <a:xfrm>
            <a:off x="6254172" y="6254750"/>
            <a:ext cx="2543175" cy="365125"/>
          </a:xfrm>
        </p:spPr>
        <p:txBody>
          <a:bodyPr/>
          <a:lstStyle/>
          <a:p>
            <a:r>
              <a:rPr lang="en-US" sz="2400" b="1" dirty="0">
                <a:solidFill>
                  <a:srgbClr val="FF0000"/>
                </a:solidFill>
              </a:rPr>
              <a:t>“</a:t>
            </a:r>
            <a:r>
              <a:rPr lang="en-US" sz="2000" b="1" dirty="0">
                <a:solidFill>
                  <a:srgbClr val="FF0000"/>
                </a:solidFill>
              </a:rPr>
              <a:t>The Two Wolves</a:t>
            </a:r>
            <a:r>
              <a:rPr lang="en-US" sz="2400" b="1" dirty="0">
                <a:solidFill>
                  <a:srgbClr val="FF0000"/>
                </a:solidFill>
              </a:rPr>
              <a:t>”</a:t>
            </a:r>
          </a:p>
        </p:txBody>
      </p:sp>
      <p:sp>
        <p:nvSpPr>
          <p:cNvPr id="6" name="Slide Number Placeholder 5">
            <a:extLst>
              <a:ext uri="{FF2B5EF4-FFF2-40B4-BE49-F238E27FC236}">
                <a16:creationId xmlns:a16="http://schemas.microsoft.com/office/drawing/2014/main" id="{20FB5FF4-FFB0-8C5E-FCC5-D6BCB3919D00}"/>
              </a:ext>
            </a:extLst>
          </p:cNvPr>
          <p:cNvSpPr>
            <a:spLocks noGrp="1"/>
          </p:cNvSpPr>
          <p:nvPr>
            <p:ph type="sldNum" sz="quarter" idx="12"/>
          </p:nvPr>
        </p:nvSpPr>
        <p:spPr/>
        <p:txBody>
          <a:bodyPr/>
          <a:lstStyle/>
          <a:p>
            <a:fld id="{A49DFD55-3C28-40EF-9E31-A92D2E4017FF}" type="slidenum">
              <a:rPr lang="en-US" smtClean="0"/>
              <a:pPr/>
              <a:t>14</a:t>
            </a:fld>
            <a:endParaRPr lang="en-US" dirty="0"/>
          </a:p>
        </p:txBody>
      </p:sp>
      <p:sp>
        <p:nvSpPr>
          <p:cNvPr id="8" name="Subtitle 2">
            <a:extLst>
              <a:ext uri="{FF2B5EF4-FFF2-40B4-BE49-F238E27FC236}">
                <a16:creationId xmlns:a16="http://schemas.microsoft.com/office/drawing/2014/main" id="{E160C210-A248-B5F2-A194-15D9EA7AF087}"/>
              </a:ext>
            </a:extLst>
          </p:cNvPr>
          <p:cNvSpPr>
            <a:spLocks noGrp="1"/>
          </p:cNvSpPr>
          <p:nvPr>
            <p:ph type="title"/>
          </p:nvPr>
        </p:nvSpPr>
        <p:spPr>
          <a:xfrm rot="10800000" flipV="1">
            <a:off x="4657725" y="492125"/>
            <a:ext cx="6696075" cy="5519738"/>
          </a:xfrm>
        </p:spPr>
        <p:txBody>
          <a:bodyPr vert="horz" anchor="ctr" anchorCtr="1">
            <a:normAutofit fontScale="90000"/>
          </a:bodyPr>
          <a:lstStyle/>
          <a:p>
            <a:pPr marL="0" marR="0">
              <a:spcBef>
                <a:spcPts val="0"/>
              </a:spcBef>
              <a:spcAft>
                <a:spcPts val="1950"/>
              </a:spcAft>
            </a:pPr>
            <a:br>
              <a:rPr lang="en-US" sz="1400" dirty="0"/>
            </a:br>
            <a:br>
              <a:rPr lang="en-US" sz="1400" dirty="0"/>
            </a:br>
            <a:br>
              <a:rPr lang="en-US" sz="1400" dirty="0"/>
            </a:br>
            <a:r>
              <a:rPr lang="en-US" sz="1800" b="1" dirty="0">
                <a:solidFill>
                  <a:srgbClr val="FF0000"/>
                </a:solidFill>
                <a:effectLst/>
                <a:latin typeface="Georgia" panose="02040502050405020303" pitchFamily="18" charset="0"/>
                <a:ea typeface="Times New Roman" panose="02020603050405020304" pitchFamily="18" charset="0"/>
                <a:cs typeface="Open Sans" panose="020B0606030504020204" pitchFamily="34" charset="0"/>
              </a:rPr>
              <a:t>An old Cherokee is teaching his grandson about the battle between good and bad.</a:t>
            </a:r>
            <a:br>
              <a:rPr lang="en-US" sz="1800" b="1" dirty="0">
                <a:solidFill>
                  <a:srgbClr val="FF0000"/>
                </a:solidFill>
                <a:effectLst/>
                <a:latin typeface="Georgia" panose="02040502050405020303" pitchFamily="18" charset="0"/>
                <a:ea typeface="Times New Roman" panose="02020603050405020304" pitchFamily="18" charset="0"/>
                <a:cs typeface="Open Sans" panose="020B0606030504020204" pitchFamily="34" charset="0"/>
              </a:rPr>
            </a:br>
            <a:br>
              <a:rPr lang="en-US" sz="1800" b="1" dirty="0">
                <a:solidFill>
                  <a:srgbClr val="FF0000"/>
                </a:solidFill>
                <a:effectLst/>
                <a:latin typeface="Georgia" panose="02040502050405020303" pitchFamily="18" charset="0"/>
                <a:ea typeface="Times New Roman" panose="02020603050405020304" pitchFamily="18" charset="0"/>
                <a:cs typeface="Open Sans" panose="020B0606030504020204" pitchFamily="34" charset="0"/>
              </a:rPr>
            </a:br>
            <a:r>
              <a:rPr lang="en-US" sz="1800" b="1" dirty="0">
                <a:solidFill>
                  <a:srgbClr val="FF0000"/>
                </a:solidFill>
                <a:effectLst/>
                <a:latin typeface="Georgia" panose="02040502050405020303" pitchFamily="18" charset="0"/>
                <a:ea typeface="Times New Roman" panose="02020603050405020304" pitchFamily="18" charset="0"/>
                <a:cs typeface="Open Sans" panose="020B0606030504020204" pitchFamily="34" charset="0"/>
              </a:rPr>
              <a:t>He says, “A fight is going on inside me.” </a:t>
            </a:r>
            <a:br>
              <a:rPr lang="en-US" sz="1800" b="1" dirty="0">
                <a:solidFill>
                  <a:srgbClr val="FF0000"/>
                </a:solidFill>
                <a:effectLst/>
                <a:latin typeface="Georgia" panose="02040502050405020303" pitchFamily="18" charset="0"/>
                <a:ea typeface="Times New Roman" panose="02020603050405020304" pitchFamily="18" charset="0"/>
                <a:cs typeface="Open Sans" panose="020B0606030504020204" pitchFamily="34" charset="0"/>
              </a:rPr>
            </a:br>
            <a:r>
              <a:rPr lang="en-US" sz="1800" b="1" dirty="0">
                <a:solidFill>
                  <a:srgbClr val="FF0000"/>
                </a:solidFill>
                <a:effectLst/>
                <a:latin typeface="Georgia" panose="02040502050405020303" pitchFamily="18" charset="0"/>
                <a:ea typeface="Times New Roman" panose="02020603050405020304" pitchFamily="18" charset="0"/>
                <a:cs typeface="Open Sans" panose="020B0606030504020204" pitchFamily="34" charset="0"/>
              </a:rPr>
              <a:t>“It is a terrible fight and it is between two wolves. One is evil – he is anger, envy, sorrow, regret, greed, arrogance, self-pity, guilt, resentment, inferiority, lies, false pride, superiority, and ego.” He continued, “The other is good – he is joy, peace, love, hope, serenity, humility, kindness, benevolence, empathy, generosity, truth, compassion, and faith. The same fight is going on inside you – and inside every other person, too.”</a:t>
            </a:r>
            <a:br>
              <a:rPr lang="en-US" sz="1800" b="1" dirty="0">
                <a:solidFill>
                  <a:srgbClr val="FF0000"/>
                </a:solidFill>
                <a:effectLst/>
                <a:latin typeface="Georgia" panose="02040502050405020303" pitchFamily="18" charset="0"/>
                <a:ea typeface="Times New Roman" panose="02020603050405020304" pitchFamily="18" charset="0"/>
                <a:cs typeface="Open Sans" panose="020B0606030504020204" pitchFamily="34" charset="0"/>
              </a:rPr>
            </a:br>
            <a:br>
              <a:rPr lang="en-US" sz="1800" b="1" dirty="0">
                <a:solidFill>
                  <a:srgbClr val="FF0000"/>
                </a:solidFill>
                <a:effectLst/>
                <a:latin typeface="Times New Roman" panose="02020603050405020304" pitchFamily="18" charset="0"/>
                <a:ea typeface="Times New Roman" panose="02020603050405020304" pitchFamily="18" charset="0"/>
              </a:rPr>
            </a:br>
            <a:r>
              <a:rPr lang="en-US" sz="1800" b="1" dirty="0">
                <a:solidFill>
                  <a:srgbClr val="FF0000"/>
                </a:solidFill>
                <a:effectLst/>
                <a:latin typeface="Georgia" panose="02040502050405020303" pitchFamily="18" charset="0"/>
                <a:ea typeface="Times New Roman" panose="02020603050405020304" pitchFamily="18" charset="0"/>
                <a:cs typeface="Open Sans" panose="020B0606030504020204" pitchFamily="34" charset="0"/>
              </a:rPr>
              <a:t>The grandson thought about it for a minute and then asked his grandfather, “Which wolf will win?”</a:t>
            </a:r>
            <a:br>
              <a:rPr lang="en-US" sz="1800" b="1" dirty="0">
                <a:solidFill>
                  <a:srgbClr val="FF0000"/>
                </a:solidFill>
                <a:effectLst/>
                <a:latin typeface="Georgia" panose="02040502050405020303" pitchFamily="18" charset="0"/>
                <a:ea typeface="Times New Roman" panose="02020603050405020304" pitchFamily="18" charset="0"/>
                <a:cs typeface="Open Sans" panose="020B0606030504020204" pitchFamily="34" charset="0"/>
              </a:rPr>
            </a:br>
            <a:br>
              <a:rPr lang="en-US" sz="1800" b="1" dirty="0">
                <a:solidFill>
                  <a:srgbClr val="FF0000"/>
                </a:solidFill>
                <a:effectLst/>
                <a:latin typeface="Times New Roman" panose="02020603050405020304" pitchFamily="18" charset="0"/>
                <a:ea typeface="Times New Roman" panose="02020603050405020304" pitchFamily="18" charset="0"/>
              </a:rPr>
            </a:br>
            <a:r>
              <a:rPr lang="en-US" sz="1800" b="1" dirty="0">
                <a:solidFill>
                  <a:srgbClr val="FF0000"/>
                </a:solidFill>
                <a:effectLst/>
                <a:latin typeface="Georgia" panose="02040502050405020303" pitchFamily="18" charset="0"/>
                <a:ea typeface="Times New Roman" panose="02020603050405020304" pitchFamily="18" charset="0"/>
                <a:cs typeface="Open Sans" panose="020B0606030504020204" pitchFamily="34" charset="0"/>
              </a:rPr>
              <a:t>The old Cherokee simply replied</a:t>
            </a:r>
            <a:r>
              <a:rPr lang="en-US" sz="1800" dirty="0">
                <a:solidFill>
                  <a:srgbClr val="FF0000"/>
                </a:solidFill>
                <a:effectLst/>
                <a:latin typeface="Georgia" panose="02040502050405020303" pitchFamily="18" charset="0"/>
                <a:ea typeface="Times New Roman" panose="02020603050405020304" pitchFamily="18" charset="0"/>
                <a:cs typeface="Open Sans" panose="020B0606030504020204" pitchFamily="34" charset="0"/>
              </a:rPr>
              <a:t>, </a:t>
            </a:r>
            <a:r>
              <a:rPr lang="en-US" sz="1800" b="1" dirty="0">
                <a:solidFill>
                  <a:srgbClr val="FF0000"/>
                </a:solidFill>
                <a:effectLst/>
                <a:latin typeface="Georgia" panose="02040502050405020303" pitchFamily="18" charset="0"/>
                <a:ea typeface="Times New Roman" panose="02020603050405020304" pitchFamily="18" charset="0"/>
                <a:cs typeface="Open Sans" panose="020B0606030504020204" pitchFamily="34" charset="0"/>
              </a:rPr>
              <a:t>“</a:t>
            </a:r>
            <a:r>
              <a:rPr lang="en-US" sz="1800" b="1" u="sng" dirty="0">
                <a:solidFill>
                  <a:srgbClr val="FF0000"/>
                </a:solidFill>
                <a:effectLst/>
                <a:latin typeface="Georgia" panose="02040502050405020303" pitchFamily="18" charset="0"/>
                <a:ea typeface="Times New Roman" panose="02020603050405020304" pitchFamily="18" charset="0"/>
                <a:cs typeface="Open Sans" panose="020B0606030504020204" pitchFamily="34" charset="0"/>
              </a:rPr>
              <a:t>The one you feed</a:t>
            </a:r>
            <a:r>
              <a:rPr lang="en-US" sz="1800" b="1" dirty="0">
                <a:solidFill>
                  <a:srgbClr val="FF0000"/>
                </a:solidFill>
                <a:effectLst/>
                <a:latin typeface="Georgia" panose="02040502050405020303" pitchFamily="18" charset="0"/>
                <a:ea typeface="Times New Roman" panose="02020603050405020304" pitchFamily="18" charset="0"/>
                <a:cs typeface="Open Sans" panose="020B0606030504020204" pitchFamily="34" charset="0"/>
              </a:rPr>
              <a:t>.”</a:t>
            </a:r>
            <a:br>
              <a:rPr lang="en-US" sz="1800" dirty="0">
                <a:effectLst/>
                <a:latin typeface="Times New Roman" panose="02020603050405020304" pitchFamily="18" charset="0"/>
                <a:ea typeface="Times New Roman" panose="02020603050405020304" pitchFamily="18" charset="0"/>
              </a:rPr>
            </a:br>
            <a:endParaRPr lang="en-US" sz="1400" dirty="0"/>
          </a:p>
        </p:txBody>
      </p:sp>
    </p:spTree>
    <p:extLst>
      <p:ext uri="{BB962C8B-B14F-4D97-AF65-F5344CB8AC3E}">
        <p14:creationId xmlns:p14="http://schemas.microsoft.com/office/powerpoint/2010/main" val="2718847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40014-73D5-419B-8867-972BB18D52D4}"/>
              </a:ext>
            </a:extLst>
          </p:cNvPr>
          <p:cNvSpPr>
            <a:spLocks noGrp="1"/>
          </p:cNvSpPr>
          <p:nvPr>
            <p:ph type="title"/>
          </p:nvPr>
        </p:nvSpPr>
        <p:spPr>
          <a:xfrm>
            <a:off x="2933700" y="892177"/>
            <a:ext cx="8421688" cy="1325563"/>
          </a:xfrm>
        </p:spPr>
        <p:txBody>
          <a:bodyPr>
            <a:normAutofit/>
          </a:bodyPr>
          <a:lstStyle/>
          <a:p>
            <a:r>
              <a:rPr lang="en-US" sz="4000" b="1" dirty="0"/>
              <a:t>FOUR ways to Feed your spirit</a:t>
            </a:r>
          </a:p>
        </p:txBody>
      </p:sp>
      <p:sp>
        <p:nvSpPr>
          <p:cNvPr id="3" name="Text Placeholder 2">
            <a:extLst>
              <a:ext uri="{FF2B5EF4-FFF2-40B4-BE49-F238E27FC236}">
                <a16:creationId xmlns:a16="http://schemas.microsoft.com/office/drawing/2014/main" id="{A45AD8B9-3719-4696-A80F-16A618C5D134}"/>
              </a:ext>
            </a:extLst>
          </p:cNvPr>
          <p:cNvSpPr>
            <a:spLocks noGrp="1"/>
          </p:cNvSpPr>
          <p:nvPr>
            <p:ph type="body" idx="1"/>
          </p:nvPr>
        </p:nvSpPr>
        <p:spPr>
          <a:xfrm>
            <a:off x="2933700" y="2776935"/>
            <a:ext cx="3924300" cy="2072155"/>
          </a:xfrm>
        </p:spPr>
        <p:txBody>
          <a:bodyPr/>
          <a:lstStyle/>
          <a:p>
            <a:endParaRPr lang="en-US" dirty="0"/>
          </a:p>
          <a:p>
            <a:endParaRPr lang="en-US" dirty="0"/>
          </a:p>
        </p:txBody>
      </p:sp>
      <p:sp>
        <p:nvSpPr>
          <p:cNvPr id="4" name="Content Placeholder 3">
            <a:extLst>
              <a:ext uri="{FF2B5EF4-FFF2-40B4-BE49-F238E27FC236}">
                <a16:creationId xmlns:a16="http://schemas.microsoft.com/office/drawing/2014/main" id="{33D8731E-4977-402E-8BFD-895B4D0544CC}"/>
              </a:ext>
            </a:extLst>
          </p:cNvPr>
          <p:cNvSpPr>
            <a:spLocks noGrp="1"/>
          </p:cNvSpPr>
          <p:nvPr>
            <p:ph sz="half" idx="2"/>
          </p:nvPr>
        </p:nvSpPr>
        <p:spPr>
          <a:xfrm>
            <a:off x="2933700" y="2078183"/>
            <a:ext cx="3794990" cy="3754290"/>
          </a:xfrm>
        </p:spPr>
        <p:txBody>
          <a:bodyPr>
            <a:normAutofit fontScale="25000" lnSpcReduction="20000"/>
          </a:bodyPr>
          <a:lstStyle/>
          <a:p>
            <a:r>
              <a:rPr lang="en-US" dirty="0"/>
              <a:t>​</a:t>
            </a:r>
          </a:p>
        </p:txBody>
      </p:sp>
      <p:sp>
        <p:nvSpPr>
          <p:cNvPr id="5" name="Text Placeholder 4">
            <a:extLst>
              <a:ext uri="{FF2B5EF4-FFF2-40B4-BE49-F238E27FC236}">
                <a16:creationId xmlns:a16="http://schemas.microsoft.com/office/drawing/2014/main" id="{91CDEC5F-B8EE-4BC1-843F-13135E6E7AB2}"/>
              </a:ext>
            </a:extLst>
          </p:cNvPr>
          <p:cNvSpPr>
            <a:spLocks noGrp="1"/>
          </p:cNvSpPr>
          <p:nvPr>
            <p:ph type="body" sz="quarter" idx="3"/>
          </p:nvPr>
        </p:nvSpPr>
        <p:spPr>
          <a:xfrm>
            <a:off x="2641601" y="2512291"/>
            <a:ext cx="8712200" cy="3001817"/>
          </a:xfrm>
        </p:spPr>
        <p:txBody>
          <a:bodyPr/>
          <a:lstStyle/>
          <a:p>
            <a:r>
              <a:rPr lang="en-US" sz="4000" b="1" dirty="0"/>
              <a:t>*PRAYER</a:t>
            </a:r>
          </a:p>
          <a:p>
            <a:r>
              <a:rPr lang="en-US" sz="4000" b="1" dirty="0"/>
              <a:t>*BIBLE STUDY</a:t>
            </a:r>
          </a:p>
          <a:p>
            <a:r>
              <a:rPr lang="en-US" sz="4000" b="1" dirty="0"/>
              <a:t>*PRAISE AND THANKSGIVING</a:t>
            </a:r>
          </a:p>
          <a:p>
            <a:r>
              <a:rPr lang="en-US" sz="4000" b="1" dirty="0"/>
              <a:t>***FORGIVENESS***</a:t>
            </a:r>
          </a:p>
        </p:txBody>
      </p:sp>
      <p:sp>
        <p:nvSpPr>
          <p:cNvPr id="8" name="Footer Placeholder 7">
            <a:extLst>
              <a:ext uri="{FF2B5EF4-FFF2-40B4-BE49-F238E27FC236}">
                <a16:creationId xmlns:a16="http://schemas.microsoft.com/office/drawing/2014/main" id="{905F172A-5D5D-43CD-A187-DA0D303F4144}"/>
              </a:ext>
            </a:extLst>
          </p:cNvPr>
          <p:cNvSpPr>
            <a:spLocks noGrp="1"/>
          </p:cNvSpPr>
          <p:nvPr>
            <p:ph type="ftr" sz="quarter" idx="11"/>
          </p:nvPr>
        </p:nvSpPr>
        <p:spPr>
          <a:xfrm>
            <a:off x="4038600" y="6356350"/>
            <a:ext cx="4114800" cy="365125"/>
          </a:xfrm>
        </p:spPr>
        <p:txBody>
          <a:bodyPr/>
          <a:lstStyle/>
          <a:p>
            <a:r>
              <a:rPr lang="en-US" sz="1400" b="1" dirty="0">
                <a:solidFill>
                  <a:srgbClr val="FF0000"/>
                </a:solidFill>
              </a:rPr>
              <a:t>Let’s Walk and Let’s Talk: Physical and Spiritual</a:t>
            </a:r>
          </a:p>
        </p:txBody>
      </p:sp>
      <p:sp>
        <p:nvSpPr>
          <p:cNvPr id="9" name="Slide Number Placeholder 8">
            <a:extLst>
              <a:ext uri="{FF2B5EF4-FFF2-40B4-BE49-F238E27FC236}">
                <a16:creationId xmlns:a16="http://schemas.microsoft.com/office/drawing/2014/main" id="{C396FFDC-ADE8-4009-A466-A81787258E8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15</a:t>
            </a:fld>
            <a:endParaRPr lang="en-US" dirty="0"/>
          </a:p>
        </p:txBody>
      </p:sp>
    </p:spTree>
    <p:extLst>
      <p:ext uri="{BB962C8B-B14F-4D97-AF65-F5344CB8AC3E}">
        <p14:creationId xmlns:p14="http://schemas.microsoft.com/office/powerpoint/2010/main" val="1663780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D4AD2-4091-29E8-01D9-FFCBA2796B7D}"/>
              </a:ext>
            </a:extLst>
          </p:cNvPr>
          <p:cNvSpPr>
            <a:spLocks noGrp="1"/>
          </p:cNvSpPr>
          <p:nvPr>
            <p:ph type="title"/>
          </p:nvPr>
        </p:nvSpPr>
        <p:spPr>
          <a:xfrm>
            <a:off x="4657724" y="457201"/>
            <a:ext cx="6696075" cy="4262438"/>
          </a:xfrm>
        </p:spPr>
        <p:txBody>
          <a:bodyPr>
            <a:normAutofit fontScale="90000"/>
          </a:bodyPr>
          <a:lstStyle/>
          <a:p>
            <a:r>
              <a:rPr lang="en-US" sz="3100" b="1" u="sng" dirty="0"/>
              <a:t>Points on forgiveness</a:t>
            </a:r>
            <a:br>
              <a:rPr lang="en-US" sz="3100" b="1" dirty="0"/>
            </a:br>
            <a:br>
              <a:rPr lang="en-US" sz="3100" b="1" dirty="0"/>
            </a:br>
            <a:r>
              <a:rPr lang="en-US" sz="3100" b="1" dirty="0"/>
              <a:t>1. must be instant</a:t>
            </a:r>
            <a:br>
              <a:rPr lang="en-US" sz="3100" b="1" dirty="0"/>
            </a:br>
            <a:r>
              <a:rPr lang="en-US" sz="3100" b="1" dirty="0"/>
              <a:t>2. must be given even if not</a:t>
            </a:r>
            <a:br>
              <a:rPr lang="en-US" sz="3100" b="1" dirty="0"/>
            </a:br>
            <a:r>
              <a:rPr lang="en-US" sz="3100" b="1" dirty="0"/>
              <a:t>    asked for</a:t>
            </a:r>
            <a:br>
              <a:rPr lang="en-US" sz="3100" b="1" dirty="0"/>
            </a:br>
            <a:r>
              <a:rPr lang="en-US" sz="3100" b="1" dirty="0"/>
              <a:t>3. must be given repeatedly-</a:t>
            </a:r>
            <a:br>
              <a:rPr lang="en-US" sz="3100" b="1" dirty="0"/>
            </a:br>
            <a:r>
              <a:rPr lang="en-US" sz="3100" b="1" dirty="0"/>
              <a:t>    oftentimes for the same </a:t>
            </a:r>
            <a:br>
              <a:rPr lang="en-US" sz="3100" b="1" dirty="0"/>
            </a:br>
            <a:r>
              <a:rPr lang="en-US" sz="3100" b="1" dirty="0"/>
              <a:t>    offense</a:t>
            </a:r>
            <a:br>
              <a:rPr lang="en-US" sz="3100" b="1" dirty="0"/>
            </a:br>
            <a:r>
              <a:rPr lang="en-US" sz="3100" b="1" dirty="0"/>
              <a:t>4. must become a way of life…</a:t>
            </a:r>
            <a:br>
              <a:rPr lang="en-US" sz="3100" b="1" dirty="0"/>
            </a:br>
            <a:r>
              <a:rPr lang="en-US" sz="3100" b="1" dirty="0"/>
              <a:t>    practiced daily</a:t>
            </a:r>
            <a:br>
              <a:rPr lang="en-US" dirty="0"/>
            </a:br>
            <a:endParaRPr lang="en-US" dirty="0"/>
          </a:p>
        </p:txBody>
      </p:sp>
      <p:sp>
        <p:nvSpPr>
          <p:cNvPr id="3" name="Subtitle 2">
            <a:extLst>
              <a:ext uri="{FF2B5EF4-FFF2-40B4-BE49-F238E27FC236}">
                <a16:creationId xmlns:a16="http://schemas.microsoft.com/office/drawing/2014/main" id="{425E3C40-FF4A-6D13-FEC4-261A00568C02}"/>
              </a:ext>
            </a:extLst>
          </p:cNvPr>
          <p:cNvSpPr>
            <a:spLocks noGrp="1"/>
          </p:cNvSpPr>
          <p:nvPr>
            <p:ph type="subTitle" idx="1"/>
          </p:nvPr>
        </p:nvSpPr>
        <p:spPr/>
        <p:txBody>
          <a:bodyPr>
            <a:noAutofit/>
          </a:bodyPr>
          <a:lstStyle/>
          <a:p>
            <a:pPr algn="ctr"/>
            <a:r>
              <a:rPr lang="en-US" sz="2400" dirty="0">
                <a:solidFill>
                  <a:srgbClr val="FF0000"/>
                </a:solidFill>
              </a:rPr>
              <a:t>“There is no love without forgiveness.”</a:t>
            </a:r>
          </a:p>
        </p:txBody>
      </p:sp>
      <p:sp>
        <p:nvSpPr>
          <p:cNvPr id="5" name="Footer Placeholder 4">
            <a:extLst>
              <a:ext uri="{FF2B5EF4-FFF2-40B4-BE49-F238E27FC236}">
                <a16:creationId xmlns:a16="http://schemas.microsoft.com/office/drawing/2014/main" id="{7006C8D3-77E9-D604-71C5-1D0C862E26F9}"/>
              </a:ext>
            </a:extLst>
          </p:cNvPr>
          <p:cNvSpPr>
            <a:spLocks noGrp="1"/>
          </p:cNvSpPr>
          <p:nvPr>
            <p:ph type="ftr" sz="quarter" idx="11"/>
          </p:nvPr>
        </p:nvSpPr>
        <p:spPr/>
        <p:txBody>
          <a:bodyPr/>
          <a:lstStyle/>
          <a:p>
            <a:r>
              <a:rPr lang="en-US" sz="1200" dirty="0">
                <a:solidFill>
                  <a:srgbClr val="FF0000"/>
                </a:solidFill>
              </a:rPr>
              <a:t>Let’s Walk and Let’s Talk: Physical and Spiritual</a:t>
            </a:r>
          </a:p>
        </p:txBody>
      </p:sp>
      <p:sp>
        <p:nvSpPr>
          <p:cNvPr id="6" name="Slide Number Placeholder 5">
            <a:extLst>
              <a:ext uri="{FF2B5EF4-FFF2-40B4-BE49-F238E27FC236}">
                <a16:creationId xmlns:a16="http://schemas.microsoft.com/office/drawing/2014/main" id="{12D567DA-DC25-4EA1-510C-003E6F1B5F7F}"/>
              </a:ext>
            </a:extLst>
          </p:cNvPr>
          <p:cNvSpPr>
            <a:spLocks noGrp="1"/>
          </p:cNvSpPr>
          <p:nvPr>
            <p:ph type="sldNum" sz="quarter" idx="12"/>
          </p:nvPr>
        </p:nvSpPr>
        <p:spPr/>
        <p:txBody>
          <a:bodyPr/>
          <a:lstStyle/>
          <a:p>
            <a:fld id="{A49DFD55-3C28-40EF-9E31-A92D2E4017FF}" type="slidenum">
              <a:rPr lang="en-US" smtClean="0"/>
              <a:pPr/>
              <a:t>16</a:t>
            </a:fld>
            <a:endParaRPr lang="en-US" dirty="0"/>
          </a:p>
        </p:txBody>
      </p:sp>
    </p:spTree>
    <p:extLst>
      <p:ext uri="{BB962C8B-B14F-4D97-AF65-F5344CB8AC3E}">
        <p14:creationId xmlns:p14="http://schemas.microsoft.com/office/powerpoint/2010/main" val="2129374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242C4-4786-52B6-FA16-8D73E23F64F6}"/>
              </a:ext>
            </a:extLst>
          </p:cNvPr>
          <p:cNvSpPr>
            <a:spLocks noGrp="1"/>
          </p:cNvSpPr>
          <p:nvPr>
            <p:ph type="title"/>
          </p:nvPr>
        </p:nvSpPr>
        <p:spPr>
          <a:xfrm>
            <a:off x="4657724" y="136524"/>
            <a:ext cx="6696075" cy="5004819"/>
          </a:xfrm>
        </p:spPr>
        <p:txBody>
          <a:bodyPr>
            <a:normAutofit fontScale="90000"/>
          </a:bodyPr>
          <a:lstStyle/>
          <a:p>
            <a:r>
              <a:rPr lang="en-US" b="1" dirty="0"/>
              <a:t>How spiritual growth improves </a:t>
            </a:r>
            <a:r>
              <a:rPr lang="en-US" b="1" u="sng" dirty="0"/>
              <a:t>your physical health</a:t>
            </a:r>
            <a:br>
              <a:rPr lang="en-US" b="1" dirty="0"/>
            </a:br>
            <a:br>
              <a:rPr lang="en-US" b="1" dirty="0"/>
            </a:br>
            <a:r>
              <a:rPr lang="en-US" b="1" dirty="0"/>
              <a:t>  1. studies have shown that prayer    and meditation have the ability to bolster your immune system. Prayer can reduce or eliminate stress.  </a:t>
            </a:r>
            <a:br>
              <a:rPr lang="en-US" b="1" dirty="0"/>
            </a:br>
            <a:br>
              <a:rPr lang="en-US" b="1" dirty="0"/>
            </a:br>
            <a:r>
              <a:rPr lang="en-US" b="1" dirty="0"/>
              <a:t>  2. studying the word of god gives us wisdom, confidence, and guidance and alleviates our fears.</a:t>
            </a:r>
            <a:br>
              <a:rPr lang="en-US" b="1" dirty="0"/>
            </a:br>
            <a:r>
              <a:rPr lang="en-US" b="1" dirty="0"/>
              <a:t> </a:t>
            </a:r>
            <a:br>
              <a:rPr lang="en-US" dirty="0"/>
            </a:br>
            <a:endParaRPr lang="en-US" dirty="0"/>
          </a:p>
        </p:txBody>
      </p:sp>
      <p:sp>
        <p:nvSpPr>
          <p:cNvPr id="5" name="Footer Placeholder 4">
            <a:extLst>
              <a:ext uri="{FF2B5EF4-FFF2-40B4-BE49-F238E27FC236}">
                <a16:creationId xmlns:a16="http://schemas.microsoft.com/office/drawing/2014/main" id="{EA64531C-3E61-EF35-8208-5628079C6AEE}"/>
              </a:ext>
            </a:extLst>
          </p:cNvPr>
          <p:cNvSpPr>
            <a:spLocks noGrp="1"/>
          </p:cNvSpPr>
          <p:nvPr>
            <p:ph type="ftr" sz="quarter" idx="11"/>
          </p:nvPr>
        </p:nvSpPr>
        <p:spPr/>
        <p:txBody>
          <a:bodyPr/>
          <a:lstStyle/>
          <a:p>
            <a:r>
              <a:rPr lang="en-US" sz="1200" dirty="0">
                <a:solidFill>
                  <a:srgbClr val="FF0000"/>
                </a:solidFill>
              </a:rPr>
              <a:t>Let’s Walk and Let’s Talk: Physical and Spiritual</a:t>
            </a:r>
          </a:p>
        </p:txBody>
      </p:sp>
      <p:sp>
        <p:nvSpPr>
          <p:cNvPr id="6" name="Slide Number Placeholder 5">
            <a:extLst>
              <a:ext uri="{FF2B5EF4-FFF2-40B4-BE49-F238E27FC236}">
                <a16:creationId xmlns:a16="http://schemas.microsoft.com/office/drawing/2014/main" id="{003752FB-169D-0806-05CF-E18CB14C3684}"/>
              </a:ext>
            </a:extLst>
          </p:cNvPr>
          <p:cNvSpPr>
            <a:spLocks noGrp="1"/>
          </p:cNvSpPr>
          <p:nvPr>
            <p:ph type="sldNum" sz="quarter" idx="12"/>
          </p:nvPr>
        </p:nvSpPr>
        <p:spPr/>
        <p:txBody>
          <a:bodyPr/>
          <a:lstStyle/>
          <a:p>
            <a:fld id="{A49DFD55-3C28-40EF-9E31-A92D2E4017FF}" type="slidenum">
              <a:rPr lang="en-US" smtClean="0"/>
              <a:pPr/>
              <a:t>17</a:t>
            </a:fld>
            <a:endParaRPr lang="en-US" dirty="0"/>
          </a:p>
        </p:txBody>
      </p:sp>
    </p:spTree>
    <p:extLst>
      <p:ext uri="{BB962C8B-B14F-4D97-AF65-F5344CB8AC3E}">
        <p14:creationId xmlns:p14="http://schemas.microsoft.com/office/powerpoint/2010/main" val="1190477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DCE7-3E45-8CE2-60B4-EEF30F30F646}"/>
              </a:ext>
            </a:extLst>
          </p:cNvPr>
          <p:cNvSpPr>
            <a:spLocks noGrp="1"/>
          </p:cNvSpPr>
          <p:nvPr>
            <p:ph type="title"/>
          </p:nvPr>
        </p:nvSpPr>
        <p:spPr>
          <a:xfrm>
            <a:off x="4657724" y="552091"/>
            <a:ext cx="6696075" cy="4167547"/>
          </a:xfrm>
        </p:spPr>
        <p:txBody>
          <a:bodyPr>
            <a:normAutofit/>
          </a:bodyPr>
          <a:lstStyle/>
          <a:p>
            <a:r>
              <a:rPr lang="en-US" u="sng" dirty="0"/>
              <a:t>Forgiveness can lead to</a:t>
            </a:r>
            <a:r>
              <a:rPr lang="en-US" dirty="0"/>
              <a:t>:</a:t>
            </a:r>
            <a:br>
              <a:rPr lang="en-US" dirty="0"/>
            </a:br>
            <a:br>
              <a:rPr lang="en-US" dirty="0"/>
            </a:br>
            <a:r>
              <a:rPr lang="en-US" dirty="0"/>
              <a:t>1. lower blood pressure</a:t>
            </a:r>
            <a:br>
              <a:rPr lang="en-US" dirty="0"/>
            </a:br>
            <a:r>
              <a:rPr lang="en-US" dirty="0"/>
              <a:t>2. a stronger immune system</a:t>
            </a:r>
            <a:br>
              <a:rPr lang="en-US" dirty="0"/>
            </a:br>
            <a:r>
              <a:rPr lang="en-US" dirty="0"/>
              <a:t>3. improved heart health</a:t>
            </a:r>
            <a:br>
              <a:rPr lang="en-US" dirty="0"/>
            </a:br>
            <a:r>
              <a:rPr lang="en-US" dirty="0"/>
              <a:t>4. better quality of sleep</a:t>
            </a:r>
            <a:br>
              <a:rPr lang="en-US" dirty="0"/>
            </a:br>
            <a:r>
              <a:rPr lang="en-US" dirty="0"/>
              <a:t>5. less stress – fewer body</a:t>
            </a:r>
            <a:br>
              <a:rPr lang="en-US" dirty="0"/>
            </a:br>
            <a:r>
              <a:rPr lang="en-US" dirty="0"/>
              <a:t>    aches-less arthritis and</a:t>
            </a:r>
            <a:br>
              <a:rPr lang="en-US" dirty="0"/>
            </a:br>
            <a:r>
              <a:rPr lang="en-US" dirty="0"/>
              <a:t>    headaches.</a:t>
            </a:r>
            <a:br>
              <a:rPr lang="en-US" dirty="0"/>
            </a:br>
            <a:endParaRPr lang="en-US" dirty="0"/>
          </a:p>
        </p:txBody>
      </p:sp>
      <p:sp>
        <p:nvSpPr>
          <p:cNvPr id="3" name="Subtitle 2">
            <a:extLst>
              <a:ext uri="{FF2B5EF4-FFF2-40B4-BE49-F238E27FC236}">
                <a16:creationId xmlns:a16="http://schemas.microsoft.com/office/drawing/2014/main" id="{4399C667-5B1A-365C-184C-F026D4EFE4A9}"/>
              </a:ext>
            </a:extLst>
          </p:cNvPr>
          <p:cNvSpPr>
            <a:spLocks noGrp="1"/>
          </p:cNvSpPr>
          <p:nvPr>
            <p:ph type="subTitle" idx="1"/>
          </p:nvPr>
        </p:nvSpPr>
        <p:spPr/>
        <p:txBody>
          <a:bodyPr>
            <a:normAutofit/>
          </a:bodyPr>
          <a:lstStyle/>
          <a:p>
            <a:pPr algn="ctr"/>
            <a:r>
              <a:rPr lang="en-US" sz="1400" b="1" dirty="0"/>
              <a:t>Johns Hopkins study</a:t>
            </a:r>
          </a:p>
        </p:txBody>
      </p:sp>
      <p:sp>
        <p:nvSpPr>
          <p:cNvPr id="5" name="Footer Placeholder 4">
            <a:extLst>
              <a:ext uri="{FF2B5EF4-FFF2-40B4-BE49-F238E27FC236}">
                <a16:creationId xmlns:a16="http://schemas.microsoft.com/office/drawing/2014/main" id="{30A26546-9D6E-7F6D-1A50-6E68030A4CF5}"/>
              </a:ext>
            </a:extLst>
          </p:cNvPr>
          <p:cNvSpPr>
            <a:spLocks noGrp="1"/>
          </p:cNvSpPr>
          <p:nvPr>
            <p:ph type="ftr" sz="quarter" idx="11"/>
          </p:nvPr>
        </p:nvSpPr>
        <p:spPr/>
        <p:txBody>
          <a:bodyPr/>
          <a:lstStyle/>
          <a:p>
            <a:r>
              <a:rPr lang="en-US" sz="1400" dirty="0">
                <a:solidFill>
                  <a:srgbClr val="FF0000"/>
                </a:solidFill>
              </a:rPr>
              <a:t>Let’s Walk and Let’s Talk: Physical and Spiritual</a:t>
            </a:r>
          </a:p>
        </p:txBody>
      </p:sp>
      <p:sp>
        <p:nvSpPr>
          <p:cNvPr id="6" name="Slide Number Placeholder 5">
            <a:extLst>
              <a:ext uri="{FF2B5EF4-FFF2-40B4-BE49-F238E27FC236}">
                <a16:creationId xmlns:a16="http://schemas.microsoft.com/office/drawing/2014/main" id="{943A24E3-E676-3652-E721-1C802FD01789}"/>
              </a:ext>
            </a:extLst>
          </p:cNvPr>
          <p:cNvSpPr>
            <a:spLocks noGrp="1"/>
          </p:cNvSpPr>
          <p:nvPr>
            <p:ph type="sldNum" sz="quarter" idx="12"/>
          </p:nvPr>
        </p:nvSpPr>
        <p:spPr/>
        <p:txBody>
          <a:bodyPr/>
          <a:lstStyle/>
          <a:p>
            <a:fld id="{A49DFD55-3C28-40EF-9E31-A92D2E4017FF}" type="slidenum">
              <a:rPr lang="en-US" smtClean="0"/>
              <a:pPr/>
              <a:t>18</a:t>
            </a:fld>
            <a:endParaRPr lang="en-US" dirty="0"/>
          </a:p>
        </p:txBody>
      </p:sp>
    </p:spTree>
    <p:extLst>
      <p:ext uri="{BB962C8B-B14F-4D97-AF65-F5344CB8AC3E}">
        <p14:creationId xmlns:p14="http://schemas.microsoft.com/office/powerpoint/2010/main" val="3428048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0637-CCAA-425E-A57A-6205AFDC8B8C}"/>
              </a:ext>
            </a:extLst>
          </p:cNvPr>
          <p:cNvSpPr>
            <a:spLocks noGrp="1"/>
          </p:cNvSpPr>
          <p:nvPr>
            <p:ph type="title"/>
          </p:nvPr>
        </p:nvSpPr>
        <p:spPr>
          <a:xfrm>
            <a:off x="1885156" y="892177"/>
            <a:ext cx="8421688" cy="1325563"/>
          </a:xfrm>
        </p:spPr>
        <p:txBody>
          <a:bodyPr>
            <a:normAutofit/>
          </a:bodyPr>
          <a:lstStyle/>
          <a:p>
            <a:r>
              <a:rPr lang="en-US" sz="4000" b="1" dirty="0"/>
              <a:t>Signs that you are maturing </a:t>
            </a:r>
            <a:r>
              <a:rPr lang="en-US" sz="4000" b="1" u="sng" dirty="0"/>
              <a:t>spiritually</a:t>
            </a:r>
          </a:p>
        </p:txBody>
      </p:sp>
      <p:sp>
        <p:nvSpPr>
          <p:cNvPr id="3" name="Text Placeholder 2">
            <a:extLst>
              <a:ext uri="{FF2B5EF4-FFF2-40B4-BE49-F238E27FC236}">
                <a16:creationId xmlns:a16="http://schemas.microsoft.com/office/drawing/2014/main" id="{D851C395-6BC4-4F00-B40B-069DBBB7C08B}"/>
              </a:ext>
            </a:extLst>
          </p:cNvPr>
          <p:cNvSpPr>
            <a:spLocks noGrp="1"/>
          </p:cNvSpPr>
          <p:nvPr>
            <p:ph type="body" idx="1"/>
          </p:nvPr>
        </p:nvSpPr>
        <p:spPr>
          <a:xfrm>
            <a:off x="1243104" y="2776936"/>
            <a:ext cx="2882475" cy="823912"/>
          </a:xfrm>
        </p:spPr>
        <p:txBody>
          <a:bodyPr/>
          <a:lstStyle/>
          <a:p>
            <a:r>
              <a:rPr lang="en-US" b="1" dirty="0"/>
              <a:t>*You desire time alone with the Lord.</a:t>
            </a:r>
          </a:p>
        </p:txBody>
      </p:sp>
      <p:sp>
        <p:nvSpPr>
          <p:cNvPr id="4" name="Content Placeholder 3">
            <a:extLst>
              <a:ext uri="{FF2B5EF4-FFF2-40B4-BE49-F238E27FC236}">
                <a16:creationId xmlns:a16="http://schemas.microsoft.com/office/drawing/2014/main" id="{A1D16151-9486-4A03-AE3A-F1CC562E0564}"/>
              </a:ext>
            </a:extLst>
          </p:cNvPr>
          <p:cNvSpPr>
            <a:spLocks noGrp="1"/>
          </p:cNvSpPr>
          <p:nvPr>
            <p:ph sz="half" idx="2"/>
          </p:nvPr>
        </p:nvSpPr>
        <p:spPr>
          <a:xfrm>
            <a:off x="1243104" y="3834606"/>
            <a:ext cx="2882475" cy="1282339"/>
          </a:xfrm>
        </p:spPr>
        <p:txBody>
          <a:bodyPr>
            <a:normAutofit lnSpcReduction="10000"/>
          </a:bodyPr>
          <a:lstStyle/>
          <a:p>
            <a:r>
              <a:rPr lang="en-US" sz="2000" b="1" dirty="0"/>
              <a:t>*You care more about what God thinks and less about what others think.</a:t>
            </a:r>
          </a:p>
          <a:p>
            <a:endParaRPr lang="en-US" dirty="0"/>
          </a:p>
        </p:txBody>
      </p:sp>
      <p:sp>
        <p:nvSpPr>
          <p:cNvPr id="5" name="Text Placeholder 4">
            <a:extLst>
              <a:ext uri="{FF2B5EF4-FFF2-40B4-BE49-F238E27FC236}">
                <a16:creationId xmlns:a16="http://schemas.microsoft.com/office/drawing/2014/main" id="{DDE59236-37DD-4582-A2A0-3F9A13A3B55D}"/>
              </a:ext>
            </a:extLst>
          </p:cNvPr>
          <p:cNvSpPr>
            <a:spLocks noGrp="1"/>
          </p:cNvSpPr>
          <p:nvPr>
            <p:ph type="body" sz="quarter" idx="3"/>
          </p:nvPr>
        </p:nvSpPr>
        <p:spPr>
          <a:xfrm>
            <a:off x="4647665" y="2776936"/>
            <a:ext cx="2896671" cy="823912"/>
          </a:xfrm>
        </p:spPr>
        <p:txBody>
          <a:bodyPr/>
          <a:lstStyle/>
          <a:p>
            <a:r>
              <a:rPr lang="en-US" b="1" dirty="0"/>
              <a:t>*You look for the good in everything. </a:t>
            </a:r>
          </a:p>
        </p:txBody>
      </p:sp>
      <p:sp>
        <p:nvSpPr>
          <p:cNvPr id="6" name="Content Placeholder 5">
            <a:extLst>
              <a:ext uri="{FF2B5EF4-FFF2-40B4-BE49-F238E27FC236}">
                <a16:creationId xmlns:a16="http://schemas.microsoft.com/office/drawing/2014/main" id="{DE1CCF0F-F0BB-42D7-B3C2-C29336739F32}"/>
              </a:ext>
            </a:extLst>
          </p:cNvPr>
          <p:cNvSpPr>
            <a:spLocks noGrp="1"/>
          </p:cNvSpPr>
          <p:nvPr>
            <p:ph sz="quarter" idx="4"/>
          </p:nvPr>
        </p:nvSpPr>
        <p:spPr>
          <a:xfrm>
            <a:off x="4555302" y="3908496"/>
            <a:ext cx="2896671" cy="1208449"/>
          </a:xfrm>
        </p:spPr>
        <p:txBody>
          <a:bodyPr>
            <a:normAutofit/>
          </a:bodyPr>
          <a:lstStyle/>
          <a:p>
            <a:r>
              <a:rPr lang="en-US" sz="2000" b="1" dirty="0"/>
              <a:t>*You have an eye toward Heaven.</a:t>
            </a:r>
          </a:p>
        </p:txBody>
      </p:sp>
      <p:sp>
        <p:nvSpPr>
          <p:cNvPr id="7" name="Text Placeholder 6">
            <a:extLst>
              <a:ext uri="{FF2B5EF4-FFF2-40B4-BE49-F238E27FC236}">
                <a16:creationId xmlns:a16="http://schemas.microsoft.com/office/drawing/2014/main" id="{1F939793-2181-4A3D-9C5A-CE676CC83EC0}"/>
              </a:ext>
            </a:extLst>
          </p:cNvPr>
          <p:cNvSpPr>
            <a:spLocks noGrp="1"/>
          </p:cNvSpPr>
          <p:nvPr>
            <p:ph type="body" idx="13"/>
          </p:nvPr>
        </p:nvSpPr>
        <p:spPr>
          <a:xfrm>
            <a:off x="8066421" y="2776936"/>
            <a:ext cx="2882475" cy="823912"/>
          </a:xfrm>
        </p:spPr>
        <p:txBody>
          <a:bodyPr/>
          <a:lstStyle/>
          <a:p>
            <a:r>
              <a:rPr lang="en-US" b="1" dirty="0"/>
              <a:t>*You would rather give than receive.</a:t>
            </a:r>
          </a:p>
        </p:txBody>
      </p:sp>
      <p:sp>
        <p:nvSpPr>
          <p:cNvPr id="8" name="Content Placeholder 7">
            <a:extLst>
              <a:ext uri="{FF2B5EF4-FFF2-40B4-BE49-F238E27FC236}">
                <a16:creationId xmlns:a16="http://schemas.microsoft.com/office/drawing/2014/main" id="{C9FA0B0D-7B36-4D63-86BD-20E6E1B6A0D8}"/>
              </a:ext>
            </a:extLst>
          </p:cNvPr>
          <p:cNvSpPr>
            <a:spLocks noGrp="1"/>
          </p:cNvSpPr>
          <p:nvPr>
            <p:ph sz="half" idx="14"/>
          </p:nvPr>
        </p:nvSpPr>
        <p:spPr>
          <a:xfrm>
            <a:off x="8066421" y="3834606"/>
            <a:ext cx="2882475" cy="1208449"/>
          </a:xfrm>
        </p:spPr>
        <p:txBody>
          <a:bodyPr>
            <a:normAutofit/>
          </a:bodyPr>
          <a:lstStyle/>
          <a:p>
            <a:r>
              <a:rPr lang="en-US" sz="2000" b="1" dirty="0"/>
              <a:t>*You rely on faith, not fear and feelings.</a:t>
            </a:r>
          </a:p>
        </p:txBody>
      </p:sp>
      <p:sp>
        <p:nvSpPr>
          <p:cNvPr id="10" name="Footer Placeholder 9">
            <a:extLst>
              <a:ext uri="{FF2B5EF4-FFF2-40B4-BE49-F238E27FC236}">
                <a16:creationId xmlns:a16="http://schemas.microsoft.com/office/drawing/2014/main" id="{A865CC01-A53B-495A-820C-BEC2680EDC42}"/>
              </a:ext>
            </a:extLst>
          </p:cNvPr>
          <p:cNvSpPr>
            <a:spLocks noGrp="1"/>
          </p:cNvSpPr>
          <p:nvPr>
            <p:ph type="ftr" sz="quarter" idx="11"/>
          </p:nvPr>
        </p:nvSpPr>
        <p:spPr>
          <a:xfrm>
            <a:off x="4038600" y="6356350"/>
            <a:ext cx="4114800" cy="365125"/>
          </a:xfrm>
        </p:spPr>
        <p:txBody>
          <a:bodyPr/>
          <a:lstStyle/>
          <a:p>
            <a:r>
              <a:rPr lang="en-US" sz="1400" dirty="0">
                <a:solidFill>
                  <a:srgbClr val="FF0000"/>
                </a:solidFill>
              </a:rPr>
              <a:t>Let’s Walk and Let’s Talk: Physical and Spiritual</a:t>
            </a:r>
          </a:p>
        </p:txBody>
      </p:sp>
      <p:sp>
        <p:nvSpPr>
          <p:cNvPr id="11" name="Slide Number Placeholder 10">
            <a:extLst>
              <a:ext uri="{FF2B5EF4-FFF2-40B4-BE49-F238E27FC236}">
                <a16:creationId xmlns:a16="http://schemas.microsoft.com/office/drawing/2014/main" id="{7AE81C1E-A7C3-40CD-9C11-0C03A2221292}"/>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19</a:t>
            </a:fld>
            <a:endParaRPr lang="en-US" dirty="0"/>
          </a:p>
        </p:txBody>
      </p:sp>
    </p:spTree>
    <p:extLst>
      <p:ext uri="{BB962C8B-B14F-4D97-AF65-F5344CB8AC3E}">
        <p14:creationId xmlns:p14="http://schemas.microsoft.com/office/powerpoint/2010/main" val="1429429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1671639"/>
            <a:ext cx="5111750" cy="1204912"/>
          </a:xfrm>
        </p:spPr>
        <p:txBody>
          <a:bodyPr>
            <a:normAutofit/>
          </a:bodyPr>
          <a:lstStyle/>
          <a:p>
            <a:r>
              <a:rPr lang="en-US" sz="4000" dirty="0"/>
              <a:t>The </a:t>
            </a:r>
            <a:r>
              <a:rPr lang="en-US" sz="4000" dirty="0">
                <a:solidFill>
                  <a:srgbClr val="FF0000"/>
                </a:solidFill>
              </a:rPr>
              <a:t>influence</a:t>
            </a:r>
            <a:r>
              <a:rPr lang="en-US" sz="4000" dirty="0"/>
              <a:t> of </a:t>
            </a:r>
            <a:r>
              <a:rPr lang="en-US" sz="4000" u="sng" dirty="0"/>
              <a:t>a Minister’s wife</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240766" y="2976113"/>
            <a:ext cx="5111750" cy="3286664"/>
          </a:xfrm>
        </p:spPr>
        <p:txBody>
          <a:bodyPr>
            <a:noAutofit/>
          </a:bodyPr>
          <a:lstStyle/>
          <a:p>
            <a:pPr marL="342900" indent="-342900">
              <a:buFont typeface="Arial" panose="020B0604020202020204" pitchFamily="34" charset="0"/>
              <a:buChar char="•"/>
            </a:pPr>
            <a:r>
              <a:rPr lang="en-US" sz="3600" dirty="0"/>
              <a:t>Etiquette and fashion</a:t>
            </a:r>
          </a:p>
          <a:p>
            <a:pPr marL="342900" indent="-342900">
              <a:buFont typeface="Arial" panose="020B0604020202020204" pitchFamily="34" charset="0"/>
              <a:buChar char="•"/>
            </a:pPr>
            <a:r>
              <a:rPr lang="en-US" sz="3600" dirty="0"/>
              <a:t>Marriage</a:t>
            </a:r>
          </a:p>
          <a:p>
            <a:pPr marL="342900" indent="-342900">
              <a:buFont typeface="Arial" panose="020B0604020202020204" pitchFamily="34" charset="0"/>
              <a:buChar char="•"/>
            </a:pPr>
            <a:r>
              <a:rPr lang="en-US" sz="3600" dirty="0"/>
              <a:t>Parenting</a:t>
            </a:r>
          </a:p>
          <a:p>
            <a:pPr marL="342900" indent="-342900">
              <a:buFont typeface="Arial" panose="020B0604020202020204" pitchFamily="34" charset="0"/>
              <a:buChar char="•"/>
            </a:pPr>
            <a:r>
              <a:rPr lang="en-US" sz="3600" dirty="0"/>
              <a:t>Church and Community</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n-US" sz="1200" dirty="0">
                <a:solidFill>
                  <a:srgbClr val="FF0000"/>
                </a:solidFill>
              </a:rPr>
              <a:t>Let’s Walk and Let’s Talk: Physical and Spiritual</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a:t>
            </a:fld>
            <a:endParaRPr lang="en-US" dirty="0"/>
          </a:p>
        </p:txBody>
      </p:sp>
    </p:spTree>
    <p:extLst>
      <p:ext uri="{BB962C8B-B14F-4D97-AF65-F5344CB8AC3E}">
        <p14:creationId xmlns:p14="http://schemas.microsoft.com/office/powerpoint/2010/main" val="3571516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FC28-E0BD-4387-B8BE-9965D1A57FF1}"/>
              </a:ext>
            </a:extLst>
          </p:cNvPr>
          <p:cNvSpPr>
            <a:spLocks noGrp="1"/>
          </p:cNvSpPr>
          <p:nvPr>
            <p:ph type="title"/>
          </p:nvPr>
        </p:nvSpPr>
        <p:spPr>
          <a:xfrm>
            <a:off x="5476875" y="1095555"/>
            <a:ext cx="5111750" cy="923026"/>
          </a:xfrm>
        </p:spPr>
        <p:txBody>
          <a:bodyPr>
            <a:normAutofit/>
          </a:bodyPr>
          <a:lstStyle/>
          <a:p>
            <a:r>
              <a:rPr lang="en-US" sz="4400" dirty="0"/>
              <a:t>SUMMARY</a:t>
            </a:r>
          </a:p>
        </p:txBody>
      </p:sp>
      <p:sp>
        <p:nvSpPr>
          <p:cNvPr id="3" name="Text Placeholder 2">
            <a:extLst>
              <a:ext uri="{FF2B5EF4-FFF2-40B4-BE49-F238E27FC236}">
                <a16:creationId xmlns:a16="http://schemas.microsoft.com/office/drawing/2014/main" id="{FED19BCA-B61F-4EA6-A1FB-CCA3BD8506FB}"/>
              </a:ext>
            </a:extLst>
          </p:cNvPr>
          <p:cNvSpPr>
            <a:spLocks noGrp="1"/>
          </p:cNvSpPr>
          <p:nvPr>
            <p:ph type="body" idx="1"/>
          </p:nvPr>
        </p:nvSpPr>
        <p:spPr>
          <a:xfrm>
            <a:off x="5476875" y="2329133"/>
            <a:ext cx="5111750" cy="2857230"/>
          </a:xfrm>
        </p:spPr>
        <p:txBody>
          <a:bodyPr>
            <a:normAutofit/>
          </a:bodyPr>
          <a:lstStyle/>
          <a:p>
            <a:r>
              <a:rPr lang="en-US" sz="2000" b="1" dirty="0"/>
              <a:t>As minister wives, we have a great opportunity to influence our church and our communities.  If we are going to be all that God has called us to be, we must take care of ourselves both physically and spiritually. Let’s walk…Let’s talk…Let’s take care of ourselves so that we can better take care of others.  </a:t>
            </a:r>
          </a:p>
        </p:txBody>
      </p:sp>
      <p:sp>
        <p:nvSpPr>
          <p:cNvPr id="5" name="Footer Placeholder 4">
            <a:extLst>
              <a:ext uri="{FF2B5EF4-FFF2-40B4-BE49-F238E27FC236}">
                <a16:creationId xmlns:a16="http://schemas.microsoft.com/office/drawing/2014/main" id="{4135E32A-1A8C-43D2-9C6E-12887B4DEDFB}"/>
              </a:ext>
            </a:extLst>
          </p:cNvPr>
          <p:cNvSpPr>
            <a:spLocks noGrp="1"/>
          </p:cNvSpPr>
          <p:nvPr>
            <p:ph type="ftr" sz="quarter" idx="11"/>
          </p:nvPr>
        </p:nvSpPr>
        <p:spPr>
          <a:xfrm>
            <a:off x="4038600" y="6356350"/>
            <a:ext cx="4114800" cy="365125"/>
          </a:xfrm>
        </p:spPr>
        <p:txBody>
          <a:bodyPr/>
          <a:lstStyle/>
          <a:p>
            <a:r>
              <a:rPr lang="en-US" sz="1400" dirty="0">
                <a:solidFill>
                  <a:srgbClr val="FF0000"/>
                </a:solidFill>
              </a:rPr>
              <a:t>Let’s Walk and Let’s Talk: Physical and Spiritual</a:t>
            </a:r>
          </a:p>
        </p:txBody>
      </p:sp>
      <p:sp>
        <p:nvSpPr>
          <p:cNvPr id="6" name="Slide Number Placeholder 5">
            <a:extLst>
              <a:ext uri="{FF2B5EF4-FFF2-40B4-BE49-F238E27FC236}">
                <a16:creationId xmlns:a16="http://schemas.microsoft.com/office/drawing/2014/main" id="{7C4B8313-9270-4128-8674-3A3E42B806B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20</a:t>
            </a:fld>
            <a:endParaRPr lang="en-US" dirty="0"/>
          </a:p>
        </p:txBody>
      </p:sp>
    </p:spTree>
    <p:extLst>
      <p:ext uri="{BB962C8B-B14F-4D97-AF65-F5344CB8AC3E}">
        <p14:creationId xmlns:p14="http://schemas.microsoft.com/office/powerpoint/2010/main" val="1742861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200" y="1615736"/>
            <a:ext cx="4179570" cy="1524735"/>
          </a:xfrm>
        </p:spPr>
        <p:txBody>
          <a:bodyPr/>
          <a:lstStyle/>
          <a:p>
            <a:r>
              <a:rPr lang="en-US" dirty="0"/>
              <a:t>God bless YOU!!!</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267200" y="3238103"/>
            <a:ext cx="4179570" cy="1371997"/>
          </a:xfrm>
        </p:spPr>
        <p:txBody>
          <a:bodyPr>
            <a:noAutofit/>
          </a:bodyPr>
          <a:lstStyle/>
          <a:p>
            <a:pPr algn="ctr"/>
            <a:r>
              <a:rPr lang="en-US" sz="1600" dirty="0"/>
              <a:t>Felice Wicks</a:t>
            </a:r>
          </a:p>
          <a:p>
            <a:pPr algn="ctr"/>
            <a:r>
              <a:rPr lang="en-US" sz="1600" dirty="0"/>
              <a:t>Mount Nebo Baptist Church</a:t>
            </a:r>
          </a:p>
          <a:p>
            <a:pPr algn="ctr"/>
            <a:r>
              <a:rPr lang="en-US" sz="1600" dirty="0"/>
              <a:t>Jackson, Mississippi</a:t>
            </a:r>
          </a:p>
        </p:txBody>
      </p:sp>
      <p:sp>
        <p:nvSpPr>
          <p:cNvPr id="5" name="Footer Placeholder 4">
            <a:extLst>
              <a:ext uri="{FF2B5EF4-FFF2-40B4-BE49-F238E27FC236}">
                <a16:creationId xmlns:a16="http://schemas.microsoft.com/office/drawing/2014/main" id="{3990FA1B-5022-47AB-A0AE-8F5C5797997C}"/>
              </a:ext>
            </a:extLst>
          </p:cNvPr>
          <p:cNvSpPr>
            <a:spLocks noGrp="1"/>
          </p:cNvSpPr>
          <p:nvPr>
            <p:ph type="ftr" sz="quarter" idx="11"/>
          </p:nvPr>
        </p:nvSpPr>
        <p:spPr>
          <a:xfrm>
            <a:off x="3971637" y="6356350"/>
            <a:ext cx="5169642" cy="365125"/>
          </a:xfrm>
        </p:spPr>
        <p:txBody>
          <a:bodyPr/>
          <a:lstStyle/>
          <a:p>
            <a:r>
              <a:rPr lang="en-US" sz="1800" dirty="0">
                <a:solidFill>
                  <a:srgbClr val="FF0000"/>
                </a:solidFill>
              </a:rPr>
              <a:t>Let’s Walk and Let’s Talk: Physical and Spiritual</a:t>
            </a:r>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21</a:t>
            </a:fld>
            <a:endParaRPr lang="en-US" dirty="0"/>
          </a:p>
        </p:txBody>
      </p:sp>
    </p:spTree>
    <p:extLst>
      <p:ext uri="{BB962C8B-B14F-4D97-AF65-F5344CB8AC3E}">
        <p14:creationId xmlns:p14="http://schemas.microsoft.com/office/powerpoint/2010/main" val="1969787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80801-F1A5-3B8D-CBB1-A09001094238}"/>
              </a:ext>
            </a:extLst>
          </p:cNvPr>
          <p:cNvSpPr>
            <a:spLocks noGrp="1"/>
          </p:cNvSpPr>
          <p:nvPr>
            <p:ph type="title"/>
          </p:nvPr>
        </p:nvSpPr>
        <p:spPr/>
        <p:txBody>
          <a:bodyPr>
            <a:normAutofit/>
          </a:bodyPr>
          <a:lstStyle/>
          <a:p>
            <a:pPr algn="ctr"/>
            <a:r>
              <a:rPr lang="en-US" sz="3600" b="1" dirty="0"/>
              <a:t>The Success of a </a:t>
            </a:r>
            <a:r>
              <a:rPr lang="en-US" sz="3600" b="1" u="sng" dirty="0"/>
              <a:t>minister’s wife </a:t>
            </a:r>
          </a:p>
        </p:txBody>
      </p:sp>
      <p:sp>
        <p:nvSpPr>
          <p:cNvPr id="3" name="Text Placeholder 2">
            <a:extLst>
              <a:ext uri="{FF2B5EF4-FFF2-40B4-BE49-F238E27FC236}">
                <a16:creationId xmlns:a16="http://schemas.microsoft.com/office/drawing/2014/main" id="{6EADC078-5C90-6D32-BA82-66C70FCFD6F6}"/>
              </a:ext>
            </a:extLst>
          </p:cNvPr>
          <p:cNvSpPr>
            <a:spLocks noGrp="1"/>
          </p:cNvSpPr>
          <p:nvPr>
            <p:ph type="body" idx="1"/>
          </p:nvPr>
        </p:nvSpPr>
        <p:spPr>
          <a:xfrm>
            <a:off x="1362075" y="3157268"/>
            <a:ext cx="5111750" cy="2029094"/>
          </a:xfrm>
        </p:spPr>
        <p:txBody>
          <a:bodyPr>
            <a:normAutofit/>
          </a:bodyPr>
          <a:lstStyle/>
          <a:p>
            <a:r>
              <a:rPr lang="en-US" sz="3200" b="1" dirty="0"/>
              <a:t>Depends upon her </a:t>
            </a:r>
          </a:p>
          <a:p>
            <a:r>
              <a:rPr lang="en-US" sz="3200" b="1" dirty="0"/>
              <a:t>1. Physical and </a:t>
            </a:r>
          </a:p>
          <a:p>
            <a:r>
              <a:rPr lang="en-US" sz="3200" b="1" dirty="0"/>
              <a:t>2. Spiritual Health</a:t>
            </a:r>
          </a:p>
        </p:txBody>
      </p:sp>
      <p:sp>
        <p:nvSpPr>
          <p:cNvPr id="5" name="Footer Placeholder 4">
            <a:extLst>
              <a:ext uri="{FF2B5EF4-FFF2-40B4-BE49-F238E27FC236}">
                <a16:creationId xmlns:a16="http://schemas.microsoft.com/office/drawing/2014/main" id="{5E6DA432-4C65-B289-DA39-7DAA12D4EC1E}"/>
              </a:ext>
            </a:extLst>
          </p:cNvPr>
          <p:cNvSpPr>
            <a:spLocks noGrp="1"/>
          </p:cNvSpPr>
          <p:nvPr>
            <p:ph type="ftr" sz="quarter" idx="11"/>
          </p:nvPr>
        </p:nvSpPr>
        <p:spPr/>
        <p:txBody>
          <a:bodyPr/>
          <a:lstStyle/>
          <a:p>
            <a:r>
              <a:rPr lang="en-US" sz="1400" dirty="0">
                <a:solidFill>
                  <a:srgbClr val="FF0000"/>
                </a:solidFill>
              </a:rPr>
              <a:t>Let’s Walk and Let’s Talk: Physical and Spiritual</a:t>
            </a:r>
          </a:p>
        </p:txBody>
      </p:sp>
      <p:sp>
        <p:nvSpPr>
          <p:cNvPr id="6" name="Slide Number Placeholder 5">
            <a:extLst>
              <a:ext uri="{FF2B5EF4-FFF2-40B4-BE49-F238E27FC236}">
                <a16:creationId xmlns:a16="http://schemas.microsoft.com/office/drawing/2014/main" id="{39182552-14B0-1C27-2E7B-AC649544B7FB}"/>
              </a:ext>
            </a:extLst>
          </p:cNvPr>
          <p:cNvSpPr>
            <a:spLocks noGrp="1"/>
          </p:cNvSpPr>
          <p:nvPr>
            <p:ph type="sldNum" sz="quarter" idx="12"/>
          </p:nvPr>
        </p:nvSpPr>
        <p:spPr/>
        <p:txBody>
          <a:bodyPr/>
          <a:lstStyle/>
          <a:p>
            <a:fld id="{A49DFD55-3C28-40EF-9E31-A92D2E4017FF}" type="slidenum">
              <a:rPr lang="en-US" smtClean="0"/>
              <a:pPr/>
              <a:t>3</a:t>
            </a:fld>
            <a:endParaRPr lang="en-US" dirty="0"/>
          </a:p>
        </p:txBody>
      </p:sp>
    </p:spTree>
    <p:extLst>
      <p:ext uri="{BB962C8B-B14F-4D97-AF65-F5344CB8AC3E}">
        <p14:creationId xmlns:p14="http://schemas.microsoft.com/office/powerpoint/2010/main" val="2750081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A8AFAA9-633A-475C-B8ED-840A34F7294D}"/>
              </a:ext>
            </a:extLst>
          </p:cNvPr>
          <p:cNvSpPr>
            <a:spLocks noGrp="1"/>
          </p:cNvSpPr>
          <p:nvPr>
            <p:ph type="subTitle" idx="1"/>
          </p:nvPr>
        </p:nvSpPr>
        <p:spPr>
          <a:xfrm>
            <a:off x="6991350" y="3962003"/>
            <a:ext cx="4179570" cy="365125"/>
          </a:xfrm>
        </p:spPr>
        <p:txBody>
          <a:bodyPr>
            <a:noAutofit/>
          </a:bodyPr>
          <a:lstStyle/>
          <a:p>
            <a:pPr algn="ctr"/>
            <a:r>
              <a:rPr lang="en-US" sz="2400" dirty="0"/>
              <a:t>Genesis 1:1 </a:t>
            </a:r>
          </a:p>
        </p:txBody>
      </p:sp>
      <p:sp>
        <p:nvSpPr>
          <p:cNvPr id="5" name="Title 4">
            <a:extLst>
              <a:ext uri="{FF2B5EF4-FFF2-40B4-BE49-F238E27FC236}">
                <a16:creationId xmlns:a16="http://schemas.microsoft.com/office/drawing/2014/main" id="{79730C62-89B0-B001-41DC-4E1B448C61CC}"/>
              </a:ext>
            </a:extLst>
          </p:cNvPr>
          <p:cNvSpPr>
            <a:spLocks noGrp="1"/>
          </p:cNvSpPr>
          <p:nvPr>
            <p:ph type="ctrTitle"/>
          </p:nvPr>
        </p:nvSpPr>
        <p:spPr/>
        <p:txBody>
          <a:bodyPr/>
          <a:lstStyle/>
          <a:p>
            <a:r>
              <a:rPr lang="en-US" sz="4800" dirty="0"/>
              <a:t>In the Beginning</a:t>
            </a:r>
          </a:p>
        </p:txBody>
      </p:sp>
    </p:spTree>
    <p:extLst>
      <p:ext uri="{BB962C8B-B14F-4D97-AF65-F5344CB8AC3E}">
        <p14:creationId xmlns:p14="http://schemas.microsoft.com/office/powerpoint/2010/main" val="379728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2CD4-732A-43E4-BCB9-CBA2055E0AC6}"/>
              </a:ext>
            </a:extLst>
          </p:cNvPr>
          <p:cNvSpPr>
            <a:spLocks noGrp="1"/>
          </p:cNvSpPr>
          <p:nvPr>
            <p:ph type="title"/>
          </p:nvPr>
        </p:nvSpPr>
        <p:spPr>
          <a:xfrm>
            <a:off x="4657724" y="2809875"/>
            <a:ext cx="6696075" cy="1909763"/>
          </a:xfrm>
        </p:spPr>
        <p:txBody>
          <a:bodyPr>
            <a:normAutofit/>
          </a:bodyPr>
          <a:lstStyle/>
          <a:p>
            <a:r>
              <a:rPr lang="en-US" sz="3600" dirty="0"/>
              <a:t>And on the seventh day god ended His work….and he rested…​</a:t>
            </a:r>
          </a:p>
        </p:txBody>
      </p:sp>
      <p:sp>
        <p:nvSpPr>
          <p:cNvPr id="3" name="Subtitle 2">
            <a:extLst>
              <a:ext uri="{FF2B5EF4-FFF2-40B4-BE49-F238E27FC236}">
                <a16:creationId xmlns:a16="http://schemas.microsoft.com/office/drawing/2014/main" id="{45FD0450-A909-4CD9-8912-96A19ACEB7CB}"/>
              </a:ext>
            </a:extLst>
          </p:cNvPr>
          <p:cNvSpPr>
            <a:spLocks noGrp="1"/>
          </p:cNvSpPr>
          <p:nvPr>
            <p:ph type="subTitle" idx="1"/>
          </p:nvPr>
        </p:nvSpPr>
        <p:spPr>
          <a:xfrm>
            <a:off x="4657725" y="5028803"/>
            <a:ext cx="6696074" cy="365125"/>
          </a:xfrm>
        </p:spPr>
        <p:txBody>
          <a:bodyPr>
            <a:noAutofit/>
          </a:bodyPr>
          <a:lstStyle/>
          <a:p>
            <a:pPr algn="ctr"/>
            <a:r>
              <a:rPr lang="en-US" sz="2400" b="1" dirty="0">
                <a:solidFill>
                  <a:schemeClr val="tx1"/>
                </a:solidFill>
              </a:rPr>
              <a:t>Genesis 2:2</a:t>
            </a:r>
          </a:p>
        </p:txBody>
      </p:sp>
      <p:sp>
        <p:nvSpPr>
          <p:cNvPr id="5" name="Footer Placeholder 4">
            <a:extLst>
              <a:ext uri="{FF2B5EF4-FFF2-40B4-BE49-F238E27FC236}">
                <a16:creationId xmlns:a16="http://schemas.microsoft.com/office/drawing/2014/main" id="{3555A49C-96F4-440D-B89E-A0AE94F70108}"/>
              </a:ext>
            </a:extLst>
          </p:cNvPr>
          <p:cNvSpPr>
            <a:spLocks noGrp="1"/>
          </p:cNvSpPr>
          <p:nvPr>
            <p:ph type="ftr" sz="quarter" idx="11"/>
          </p:nvPr>
        </p:nvSpPr>
        <p:spPr>
          <a:xfrm>
            <a:off x="6743699" y="6356350"/>
            <a:ext cx="2543175" cy="365125"/>
          </a:xfrm>
        </p:spPr>
        <p:txBody>
          <a:bodyPr/>
          <a:lstStyle/>
          <a:p>
            <a:r>
              <a:rPr lang="en-US" sz="1050" dirty="0">
                <a:solidFill>
                  <a:srgbClr val="FF0000"/>
                </a:solidFill>
              </a:rPr>
              <a:t>Let’s Walk and Let’s Talk: Physical and Spiritual </a:t>
            </a:r>
          </a:p>
        </p:txBody>
      </p:sp>
      <p:sp>
        <p:nvSpPr>
          <p:cNvPr id="6" name="Slide Number Placeholder 5">
            <a:extLst>
              <a:ext uri="{FF2B5EF4-FFF2-40B4-BE49-F238E27FC236}">
                <a16:creationId xmlns:a16="http://schemas.microsoft.com/office/drawing/2014/main" id="{F2A39FA3-9AE3-4689-A469-B7D2DFCCC2D9}"/>
              </a:ext>
            </a:extLst>
          </p:cNvPr>
          <p:cNvSpPr>
            <a:spLocks noGrp="1"/>
          </p:cNvSpPr>
          <p:nvPr>
            <p:ph type="sldNum" sz="quarter" idx="12"/>
          </p:nvPr>
        </p:nvSpPr>
        <p:spPr>
          <a:xfrm>
            <a:off x="9658350" y="6356350"/>
            <a:ext cx="1695450" cy="365125"/>
          </a:xfrm>
        </p:spPr>
        <p:txBody>
          <a:bodyPr/>
          <a:lstStyle/>
          <a:p>
            <a:fld id="{A49DFD55-3C28-40EF-9E31-A92D2E4017FF}" type="slidenum">
              <a:rPr lang="en-US" smtClean="0"/>
              <a:pPr/>
              <a:t>5</a:t>
            </a:fld>
            <a:endParaRPr lang="en-US" dirty="0"/>
          </a:p>
        </p:txBody>
      </p:sp>
    </p:spTree>
    <p:extLst>
      <p:ext uri="{BB962C8B-B14F-4D97-AF65-F5344CB8AC3E}">
        <p14:creationId xmlns:p14="http://schemas.microsoft.com/office/powerpoint/2010/main" val="744379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77B67-23B9-56D9-ABF8-10D6DBC73189}"/>
              </a:ext>
            </a:extLst>
          </p:cNvPr>
          <p:cNvSpPr>
            <a:spLocks noGrp="1"/>
          </p:cNvSpPr>
          <p:nvPr>
            <p:ph type="title"/>
          </p:nvPr>
        </p:nvSpPr>
        <p:spPr>
          <a:xfrm>
            <a:off x="4657724" y="690113"/>
            <a:ext cx="6696075" cy="4029525"/>
          </a:xfrm>
        </p:spPr>
        <p:txBody>
          <a:bodyPr>
            <a:noAutofit/>
          </a:bodyPr>
          <a:lstStyle/>
          <a:p>
            <a:r>
              <a:rPr lang="en-US" sz="3200" b="1" dirty="0"/>
              <a:t>God’s Instruction manual</a:t>
            </a:r>
            <a:br>
              <a:rPr lang="en-US" sz="3200" dirty="0"/>
            </a:br>
            <a:br>
              <a:rPr lang="en-US" sz="3200" dirty="0"/>
            </a:br>
            <a:r>
              <a:rPr lang="en-US" sz="3200" dirty="0"/>
              <a:t>1. </a:t>
            </a:r>
            <a:r>
              <a:rPr lang="en-US" sz="3200" dirty="0">
                <a:solidFill>
                  <a:srgbClr val="FF0000"/>
                </a:solidFill>
              </a:rPr>
              <a:t>REST</a:t>
            </a:r>
            <a:r>
              <a:rPr lang="en-US" sz="3200" dirty="0"/>
              <a:t> – Gen. 2:3; Exodus  </a:t>
            </a:r>
            <a:br>
              <a:rPr lang="en-US" sz="3200" dirty="0"/>
            </a:br>
            <a:r>
              <a:rPr lang="en-US" sz="3200" dirty="0"/>
              <a:t>    20:8-11</a:t>
            </a:r>
            <a:br>
              <a:rPr lang="en-US" sz="3200" dirty="0"/>
            </a:br>
            <a:r>
              <a:rPr lang="en-US" sz="3200" dirty="0"/>
              <a:t>2. </a:t>
            </a:r>
            <a:r>
              <a:rPr lang="en-US" sz="3200" dirty="0">
                <a:solidFill>
                  <a:srgbClr val="FF0000"/>
                </a:solidFill>
              </a:rPr>
              <a:t>Proper Diet </a:t>
            </a:r>
            <a:r>
              <a:rPr lang="en-US" sz="3200" dirty="0"/>
              <a:t>– Gen. 1:29, 9:3; </a:t>
            </a:r>
            <a:br>
              <a:rPr lang="en-US" sz="3200" dirty="0"/>
            </a:br>
            <a:r>
              <a:rPr lang="en-US" sz="3200" dirty="0"/>
              <a:t>    I Tim. 4:4-5</a:t>
            </a:r>
            <a:br>
              <a:rPr lang="en-US" sz="3200" dirty="0"/>
            </a:br>
            <a:r>
              <a:rPr lang="en-US" sz="3200" dirty="0"/>
              <a:t>3. </a:t>
            </a:r>
            <a:r>
              <a:rPr lang="en-US" sz="3200" dirty="0">
                <a:solidFill>
                  <a:srgbClr val="FF0000"/>
                </a:solidFill>
              </a:rPr>
              <a:t>exercise</a:t>
            </a:r>
            <a:r>
              <a:rPr lang="en-US" sz="3200" dirty="0"/>
              <a:t> – I Cor. 6:9-10;        </a:t>
            </a:r>
            <a:br>
              <a:rPr lang="en-US" sz="3200" dirty="0"/>
            </a:br>
            <a:r>
              <a:rPr lang="en-US" sz="3200" dirty="0"/>
              <a:t>    Proverbs 31:17</a:t>
            </a:r>
            <a:br>
              <a:rPr lang="en-US" sz="3200" dirty="0"/>
            </a:br>
            <a:r>
              <a:rPr lang="en-US" sz="3200" dirty="0"/>
              <a:t>4. </a:t>
            </a:r>
            <a:r>
              <a:rPr lang="en-US" sz="3200" dirty="0">
                <a:solidFill>
                  <a:srgbClr val="FF0000"/>
                </a:solidFill>
              </a:rPr>
              <a:t>Me Time</a:t>
            </a:r>
            <a:r>
              <a:rPr lang="en-US" sz="3200" dirty="0"/>
              <a:t> – Bible Verse?? </a:t>
            </a:r>
          </a:p>
        </p:txBody>
      </p:sp>
      <p:sp>
        <p:nvSpPr>
          <p:cNvPr id="3" name="Subtitle 2">
            <a:extLst>
              <a:ext uri="{FF2B5EF4-FFF2-40B4-BE49-F238E27FC236}">
                <a16:creationId xmlns:a16="http://schemas.microsoft.com/office/drawing/2014/main" id="{90281CCC-07C0-2BEF-270C-7CEF731DA7FE}"/>
              </a:ext>
            </a:extLst>
          </p:cNvPr>
          <p:cNvSpPr>
            <a:spLocks noGrp="1"/>
          </p:cNvSpPr>
          <p:nvPr>
            <p:ph type="subTitle" idx="1"/>
          </p:nvPr>
        </p:nvSpPr>
        <p:spPr/>
        <p:txBody>
          <a:bodyPr/>
          <a:lstStyle/>
          <a:p>
            <a:pPr algn="ctr"/>
            <a:r>
              <a:rPr lang="en-US" dirty="0">
                <a:solidFill>
                  <a:srgbClr val="FF0000"/>
                </a:solidFill>
              </a:rPr>
              <a:t>Let’s Walk and Let’s Talk: Physical and Spiritual</a:t>
            </a:r>
          </a:p>
        </p:txBody>
      </p:sp>
      <p:sp>
        <p:nvSpPr>
          <p:cNvPr id="6" name="Slide Number Placeholder 5">
            <a:extLst>
              <a:ext uri="{FF2B5EF4-FFF2-40B4-BE49-F238E27FC236}">
                <a16:creationId xmlns:a16="http://schemas.microsoft.com/office/drawing/2014/main" id="{EB155AF2-7B60-0F45-0050-A8D1FC29E4D5}"/>
              </a:ext>
            </a:extLst>
          </p:cNvPr>
          <p:cNvSpPr>
            <a:spLocks noGrp="1"/>
          </p:cNvSpPr>
          <p:nvPr>
            <p:ph type="sldNum" sz="quarter" idx="12"/>
          </p:nvPr>
        </p:nvSpPr>
        <p:spPr/>
        <p:txBody>
          <a:bodyPr/>
          <a:lstStyle/>
          <a:p>
            <a:fld id="{A49DFD55-3C28-40EF-9E31-A92D2E4017FF}" type="slidenum">
              <a:rPr lang="en-US" smtClean="0"/>
              <a:pPr/>
              <a:t>6</a:t>
            </a:fld>
            <a:endParaRPr lang="en-US" dirty="0"/>
          </a:p>
        </p:txBody>
      </p:sp>
    </p:spTree>
    <p:extLst>
      <p:ext uri="{BB962C8B-B14F-4D97-AF65-F5344CB8AC3E}">
        <p14:creationId xmlns:p14="http://schemas.microsoft.com/office/powerpoint/2010/main" val="426032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A2D15-4D68-4BF7-9421-032AE6C8852C}"/>
              </a:ext>
            </a:extLst>
          </p:cNvPr>
          <p:cNvSpPr>
            <a:spLocks noGrp="1"/>
          </p:cNvSpPr>
          <p:nvPr>
            <p:ph type="title"/>
          </p:nvPr>
        </p:nvSpPr>
        <p:spPr>
          <a:xfrm>
            <a:off x="1885156" y="892177"/>
            <a:ext cx="8421688" cy="1325563"/>
          </a:xfrm>
        </p:spPr>
        <p:txBody>
          <a:bodyPr>
            <a:normAutofit/>
          </a:bodyPr>
          <a:lstStyle/>
          <a:p>
            <a:r>
              <a:rPr lang="en-US" sz="6000" dirty="0"/>
              <a:t>Our physical health</a:t>
            </a:r>
          </a:p>
        </p:txBody>
      </p:sp>
      <p:pic>
        <p:nvPicPr>
          <p:cNvPr id="16" name="Picture Placeholder 15" descr="Headshot for team slides ">
            <a:extLst>
              <a:ext uri="{FF2B5EF4-FFF2-40B4-BE49-F238E27FC236}">
                <a16:creationId xmlns:a16="http://schemas.microsoft.com/office/drawing/2014/main" id="{788ADF35-7762-4E85-BE67-27FDB5522B9D}"/>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val="0"/>
              </a:ext>
            </a:extLst>
          </a:blip>
          <a:srcRect/>
          <a:stretch/>
        </p:blipFill>
        <p:spPr>
          <a:xfrm>
            <a:off x="1487181" y="2886074"/>
            <a:ext cx="1845511" cy="1845511"/>
          </a:xfrm>
        </p:spPr>
      </p:pic>
      <p:sp>
        <p:nvSpPr>
          <p:cNvPr id="3" name="Text Placeholder 2">
            <a:extLst>
              <a:ext uri="{FF2B5EF4-FFF2-40B4-BE49-F238E27FC236}">
                <a16:creationId xmlns:a16="http://schemas.microsoft.com/office/drawing/2014/main" id="{78BCC184-1096-457B-AB72-BD49E6E54117}"/>
              </a:ext>
            </a:extLst>
          </p:cNvPr>
          <p:cNvSpPr>
            <a:spLocks noGrp="1"/>
          </p:cNvSpPr>
          <p:nvPr>
            <p:ph type="body" idx="1"/>
          </p:nvPr>
        </p:nvSpPr>
        <p:spPr>
          <a:xfrm>
            <a:off x="1228568" y="5084524"/>
            <a:ext cx="2317707" cy="343061"/>
          </a:xfrm>
        </p:spPr>
        <p:txBody>
          <a:bodyPr/>
          <a:lstStyle/>
          <a:p>
            <a:r>
              <a:rPr lang="en-US" sz="4000" dirty="0"/>
              <a:t>REST</a:t>
            </a:r>
          </a:p>
        </p:txBody>
      </p:sp>
      <p:sp>
        <p:nvSpPr>
          <p:cNvPr id="11" name="Text Placeholder 10">
            <a:extLst>
              <a:ext uri="{FF2B5EF4-FFF2-40B4-BE49-F238E27FC236}">
                <a16:creationId xmlns:a16="http://schemas.microsoft.com/office/drawing/2014/main" id="{DB420882-1CC0-49B4-8DDE-24EC26687506}"/>
              </a:ext>
            </a:extLst>
          </p:cNvPr>
          <p:cNvSpPr>
            <a:spLocks noGrp="1"/>
          </p:cNvSpPr>
          <p:nvPr>
            <p:ph type="body" idx="21"/>
          </p:nvPr>
        </p:nvSpPr>
        <p:spPr>
          <a:xfrm>
            <a:off x="1487181" y="5464114"/>
            <a:ext cx="1845511" cy="343061"/>
          </a:xfrm>
        </p:spPr>
        <p:txBody>
          <a:bodyPr/>
          <a:lstStyle/>
          <a:p>
            <a:r>
              <a:rPr lang="en-US" sz="1600" dirty="0"/>
              <a:t>Jesus Did!</a:t>
            </a:r>
          </a:p>
        </p:txBody>
      </p:sp>
      <p:pic>
        <p:nvPicPr>
          <p:cNvPr id="18" name="Picture Placeholder 17" descr="Headshot for team slides ">
            <a:extLst>
              <a:ext uri="{FF2B5EF4-FFF2-40B4-BE49-F238E27FC236}">
                <a16:creationId xmlns:a16="http://schemas.microsoft.com/office/drawing/2014/main" id="{F2557ABA-5037-481D-8C54-94B63E80E2EC}"/>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val="0"/>
              </a:ext>
            </a:extLst>
          </a:blip>
          <a:srcRect/>
          <a:stretch/>
        </p:blipFill>
        <p:spPr>
          <a:xfrm>
            <a:off x="3836914" y="2886074"/>
            <a:ext cx="1845511" cy="1845511"/>
          </a:xfrm>
        </p:spPr>
      </p:pic>
      <p:sp>
        <p:nvSpPr>
          <p:cNvPr id="8" name="Text Placeholder 7">
            <a:extLst>
              <a:ext uri="{FF2B5EF4-FFF2-40B4-BE49-F238E27FC236}">
                <a16:creationId xmlns:a16="http://schemas.microsoft.com/office/drawing/2014/main" id="{8F0714D4-1A7C-4D7F-A5C0-4F766382B6A9}"/>
              </a:ext>
            </a:extLst>
          </p:cNvPr>
          <p:cNvSpPr>
            <a:spLocks noGrp="1"/>
          </p:cNvSpPr>
          <p:nvPr>
            <p:ph type="body" idx="18"/>
          </p:nvPr>
        </p:nvSpPr>
        <p:spPr>
          <a:xfrm>
            <a:off x="3581400" y="5084524"/>
            <a:ext cx="2330816" cy="343061"/>
          </a:xfrm>
        </p:spPr>
        <p:txBody>
          <a:bodyPr/>
          <a:lstStyle/>
          <a:p>
            <a:r>
              <a:rPr lang="en-US" sz="4400" dirty="0"/>
              <a:t>DIET</a:t>
            </a:r>
          </a:p>
        </p:txBody>
      </p:sp>
      <p:sp>
        <p:nvSpPr>
          <p:cNvPr id="12" name="Text Placeholder 11">
            <a:extLst>
              <a:ext uri="{FF2B5EF4-FFF2-40B4-BE49-F238E27FC236}">
                <a16:creationId xmlns:a16="http://schemas.microsoft.com/office/drawing/2014/main" id="{E017101B-2009-4267-8513-19000E37B1F0}"/>
              </a:ext>
            </a:extLst>
          </p:cNvPr>
          <p:cNvSpPr>
            <a:spLocks noGrp="1"/>
          </p:cNvSpPr>
          <p:nvPr>
            <p:ph type="body" idx="22"/>
          </p:nvPr>
        </p:nvSpPr>
        <p:spPr>
          <a:xfrm>
            <a:off x="3836913" y="5478796"/>
            <a:ext cx="1855949" cy="343061"/>
          </a:xfrm>
        </p:spPr>
        <p:txBody>
          <a:bodyPr/>
          <a:lstStyle/>
          <a:p>
            <a:r>
              <a:rPr lang="en-US" sz="1800" dirty="0"/>
              <a:t>Eat to Live.</a:t>
            </a:r>
          </a:p>
        </p:txBody>
      </p:sp>
      <p:pic>
        <p:nvPicPr>
          <p:cNvPr id="20" name="Picture Placeholder 19" descr="Headshot for team slides ">
            <a:extLst>
              <a:ext uri="{FF2B5EF4-FFF2-40B4-BE49-F238E27FC236}">
                <a16:creationId xmlns:a16="http://schemas.microsoft.com/office/drawing/2014/main" id="{618E88B2-D607-4D3C-9519-A591A729DCC9}"/>
              </a:ext>
            </a:extLst>
          </p:cNvPr>
          <p:cNvPicPr>
            <a:picLocks noGrp="1" noChangeAspect="1"/>
          </p:cNvPicPr>
          <p:nvPr>
            <p:ph type="pic" sz="quarter" idx="16"/>
          </p:nvPr>
        </p:nvPicPr>
        <p:blipFill rotWithShape="1">
          <a:blip r:embed="rId4" cstate="screen">
            <a:extLst>
              <a:ext uri="{28A0092B-C50C-407E-A947-70E740481C1C}">
                <a14:useLocalDpi xmlns:a14="http://schemas.microsoft.com/office/drawing/2010/main" val="0"/>
              </a:ext>
            </a:extLst>
          </a:blip>
          <a:srcRect/>
          <a:stretch/>
        </p:blipFill>
        <p:spPr>
          <a:xfrm>
            <a:off x="6327578" y="2886074"/>
            <a:ext cx="1845511" cy="1845511"/>
          </a:xfrm>
        </p:spPr>
      </p:pic>
      <p:sp>
        <p:nvSpPr>
          <p:cNvPr id="9" name="Text Placeholder 8">
            <a:extLst>
              <a:ext uri="{FF2B5EF4-FFF2-40B4-BE49-F238E27FC236}">
                <a16:creationId xmlns:a16="http://schemas.microsoft.com/office/drawing/2014/main" id="{36AEE506-9967-4592-BC98-D3FD3028A8E5}"/>
              </a:ext>
            </a:extLst>
          </p:cNvPr>
          <p:cNvSpPr>
            <a:spLocks noGrp="1"/>
          </p:cNvSpPr>
          <p:nvPr>
            <p:ph type="body" idx="19"/>
          </p:nvPr>
        </p:nvSpPr>
        <p:spPr>
          <a:xfrm>
            <a:off x="6068964" y="5084524"/>
            <a:ext cx="2317707" cy="343061"/>
          </a:xfrm>
        </p:spPr>
        <p:txBody>
          <a:bodyPr/>
          <a:lstStyle/>
          <a:p>
            <a:r>
              <a:rPr lang="en-US" sz="3600" dirty="0"/>
              <a:t>EXERCISE</a:t>
            </a:r>
          </a:p>
        </p:txBody>
      </p:sp>
      <p:sp>
        <p:nvSpPr>
          <p:cNvPr id="13" name="Text Placeholder 12">
            <a:extLst>
              <a:ext uri="{FF2B5EF4-FFF2-40B4-BE49-F238E27FC236}">
                <a16:creationId xmlns:a16="http://schemas.microsoft.com/office/drawing/2014/main" id="{D40B843D-6615-46EB-A813-BEBD624EC685}"/>
              </a:ext>
            </a:extLst>
          </p:cNvPr>
          <p:cNvSpPr>
            <a:spLocks noGrp="1"/>
          </p:cNvSpPr>
          <p:nvPr>
            <p:ph type="body" idx="23"/>
          </p:nvPr>
        </p:nvSpPr>
        <p:spPr>
          <a:xfrm>
            <a:off x="6327577" y="5478796"/>
            <a:ext cx="1845511" cy="343061"/>
          </a:xfrm>
        </p:spPr>
        <p:txBody>
          <a:bodyPr/>
          <a:lstStyle/>
          <a:p>
            <a:r>
              <a:rPr lang="en-US" sz="1400" dirty="0"/>
              <a:t>Clears Your Mind.</a:t>
            </a:r>
          </a:p>
        </p:txBody>
      </p:sp>
      <p:pic>
        <p:nvPicPr>
          <p:cNvPr id="22" name="Picture Placeholder 21" descr="Headshot for team slides ">
            <a:extLst>
              <a:ext uri="{FF2B5EF4-FFF2-40B4-BE49-F238E27FC236}">
                <a16:creationId xmlns:a16="http://schemas.microsoft.com/office/drawing/2014/main" id="{82AF3253-9767-4EC7-B0DB-3A850BEFB035}"/>
              </a:ext>
            </a:extLst>
          </p:cNvPr>
          <p:cNvPicPr>
            <a:picLocks noGrp="1" noChangeAspect="1"/>
          </p:cNvPicPr>
          <p:nvPr>
            <p:ph type="pic" sz="quarter" idx="17"/>
          </p:nvPr>
        </p:nvPicPr>
        <p:blipFill rotWithShape="1">
          <a:blip r:embed="rId5" cstate="screen">
            <a:extLst>
              <a:ext uri="{28A0092B-C50C-407E-A947-70E740481C1C}">
                <a14:useLocalDpi xmlns:a14="http://schemas.microsoft.com/office/drawing/2010/main" val="0"/>
              </a:ext>
            </a:extLst>
          </a:blip>
          <a:srcRect/>
          <a:stretch/>
        </p:blipFill>
        <p:spPr>
          <a:xfrm>
            <a:off x="8747458" y="2886074"/>
            <a:ext cx="1845511" cy="1845511"/>
          </a:xfrm>
        </p:spPr>
      </p:pic>
      <p:sp>
        <p:nvSpPr>
          <p:cNvPr id="10" name="Text Placeholder 9">
            <a:extLst>
              <a:ext uri="{FF2B5EF4-FFF2-40B4-BE49-F238E27FC236}">
                <a16:creationId xmlns:a16="http://schemas.microsoft.com/office/drawing/2014/main" id="{F5F1AEEC-D56B-4D10-B1F5-63AA91152B53}"/>
              </a:ext>
            </a:extLst>
          </p:cNvPr>
          <p:cNvSpPr>
            <a:spLocks noGrp="1"/>
          </p:cNvSpPr>
          <p:nvPr>
            <p:ph type="body" idx="20"/>
          </p:nvPr>
        </p:nvSpPr>
        <p:spPr>
          <a:xfrm>
            <a:off x="8488845" y="5084524"/>
            <a:ext cx="2317706" cy="343061"/>
          </a:xfrm>
        </p:spPr>
        <p:txBody>
          <a:bodyPr/>
          <a:lstStyle/>
          <a:p>
            <a:r>
              <a:rPr lang="en-US" sz="3600" dirty="0"/>
              <a:t>ME TIME</a:t>
            </a:r>
          </a:p>
        </p:txBody>
      </p:sp>
      <p:sp>
        <p:nvSpPr>
          <p:cNvPr id="14" name="Text Placeholder 13">
            <a:extLst>
              <a:ext uri="{FF2B5EF4-FFF2-40B4-BE49-F238E27FC236}">
                <a16:creationId xmlns:a16="http://schemas.microsoft.com/office/drawing/2014/main" id="{3099A0B0-BDD0-48DA-AA3E-13153E65129F}"/>
              </a:ext>
            </a:extLst>
          </p:cNvPr>
          <p:cNvSpPr>
            <a:spLocks noGrp="1"/>
          </p:cNvSpPr>
          <p:nvPr>
            <p:ph type="body" idx="24"/>
          </p:nvPr>
        </p:nvSpPr>
        <p:spPr>
          <a:xfrm>
            <a:off x="8747458" y="5464114"/>
            <a:ext cx="1845510" cy="343061"/>
          </a:xfrm>
        </p:spPr>
        <p:txBody>
          <a:bodyPr/>
          <a:lstStyle/>
          <a:p>
            <a:r>
              <a:rPr lang="en-US" sz="1600" dirty="0"/>
              <a:t>Self-care</a:t>
            </a:r>
          </a:p>
        </p:txBody>
      </p:sp>
      <p:sp>
        <p:nvSpPr>
          <p:cNvPr id="24" name="Footer Placeholder 23">
            <a:extLst>
              <a:ext uri="{FF2B5EF4-FFF2-40B4-BE49-F238E27FC236}">
                <a16:creationId xmlns:a16="http://schemas.microsoft.com/office/drawing/2014/main" id="{918C3C97-444D-4600-8553-B9C4C1F8483B}"/>
              </a:ext>
            </a:extLst>
          </p:cNvPr>
          <p:cNvSpPr>
            <a:spLocks noGrp="1"/>
          </p:cNvSpPr>
          <p:nvPr>
            <p:ph type="ftr" sz="quarter" idx="11"/>
          </p:nvPr>
        </p:nvSpPr>
        <p:spPr>
          <a:xfrm>
            <a:off x="4038600" y="6356350"/>
            <a:ext cx="4114800" cy="365125"/>
          </a:xfrm>
        </p:spPr>
        <p:txBody>
          <a:bodyPr/>
          <a:lstStyle/>
          <a:p>
            <a:r>
              <a:rPr lang="en-US" sz="1200" dirty="0">
                <a:solidFill>
                  <a:srgbClr val="FF0000"/>
                </a:solidFill>
              </a:rPr>
              <a:t>Let’s Walk and Talk: Physical and Spiritual</a:t>
            </a:r>
          </a:p>
        </p:txBody>
      </p:sp>
      <p:sp>
        <p:nvSpPr>
          <p:cNvPr id="25" name="Slide Number Placeholder 24">
            <a:extLst>
              <a:ext uri="{FF2B5EF4-FFF2-40B4-BE49-F238E27FC236}">
                <a16:creationId xmlns:a16="http://schemas.microsoft.com/office/drawing/2014/main" id="{148E9129-4CC6-47BA-ACD8-2C632A8660E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7</a:t>
            </a:fld>
            <a:endParaRPr lang="en-US" dirty="0"/>
          </a:p>
        </p:txBody>
      </p:sp>
      <p:pic>
        <p:nvPicPr>
          <p:cNvPr id="5" name="Picture 4" descr="A picture containing text, bed, indoor, bedclothes&#10;&#10;Description automatically generated">
            <a:extLst>
              <a:ext uri="{FF2B5EF4-FFF2-40B4-BE49-F238E27FC236}">
                <a16:creationId xmlns:a16="http://schemas.microsoft.com/office/drawing/2014/main" id="{52CA935A-EC04-D671-CF4E-FA8CE9E0F3F5}"/>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048897" y="2886074"/>
            <a:ext cx="2330816" cy="1845511"/>
          </a:xfrm>
          <a:prstGeom prst="rect">
            <a:avLst/>
          </a:prstGeom>
        </p:spPr>
      </p:pic>
      <p:sp>
        <p:nvSpPr>
          <p:cNvPr id="6" name="TextBox 5">
            <a:extLst>
              <a:ext uri="{FF2B5EF4-FFF2-40B4-BE49-F238E27FC236}">
                <a16:creationId xmlns:a16="http://schemas.microsoft.com/office/drawing/2014/main" id="{9E7089D5-C3C9-8183-EC7E-30C92B778738}"/>
              </a:ext>
            </a:extLst>
          </p:cNvPr>
          <p:cNvSpPr txBox="1"/>
          <p:nvPr/>
        </p:nvSpPr>
        <p:spPr>
          <a:xfrm>
            <a:off x="1810512" y="6858000"/>
            <a:ext cx="8570976" cy="230832"/>
          </a:xfrm>
          <a:prstGeom prst="rect">
            <a:avLst/>
          </a:prstGeom>
          <a:noFill/>
        </p:spPr>
        <p:txBody>
          <a:bodyPr wrap="square" rtlCol="0">
            <a:spAutoFit/>
          </a:bodyPr>
          <a:lstStyle/>
          <a:p>
            <a:r>
              <a:rPr lang="en-US" sz="900">
                <a:hlinkClick r:id="rId7" tooltip="https://leadershipfreak.blog/2018/04/20/10-ways-to-start-your-day-like-a-leader/"/>
              </a:rPr>
              <a:t>This Photo</a:t>
            </a:r>
            <a:r>
              <a:rPr lang="en-US" sz="900"/>
              <a:t> by Unknown Author is licensed under </a:t>
            </a:r>
            <a:r>
              <a:rPr lang="en-US" sz="900">
                <a:hlinkClick r:id="rId8" tooltip="https://creativecommons.org/licenses/by/3.0/"/>
              </a:rPr>
              <a:t>CC BY</a:t>
            </a:r>
            <a:endParaRPr lang="en-US" sz="900"/>
          </a:p>
        </p:txBody>
      </p:sp>
      <p:pic>
        <p:nvPicPr>
          <p:cNvPr id="15" name="Picture 14" descr="A plate of food&#10;&#10;Description automatically generated with low confidence">
            <a:extLst>
              <a:ext uri="{FF2B5EF4-FFF2-40B4-BE49-F238E27FC236}">
                <a16:creationId xmlns:a16="http://schemas.microsoft.com/office/drawing/2014/main" id="{B8A27A3F-8F5C-5B90-99B2-81DC831926B7}"/>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3836914" y="2886074"/>
            <a:ext cx="2027510" cy="1914125"/>
          </a:xfrm>
          <a:prstGeom prst="rect">
            <a:avLst/>
          </a:prstGeom>
        </p:spPr>
      </p:pic>
      <p:pic>
        <p:nvPicPr>
          <p:cNvPr id="21" name="Picture 20" descr="A picture containing person&#10;&#10;Description automatically generated">
            <a:extLst>
              <a:ext uri="{FF2B5EF4-FFF2-40B4-BE49-F238E27FC236}">
                <a16:creationId xmlns:a16="http://schemas.microsoft.com/office/drawing/2014/main" id="{3600CFA8-7C92-4D47-759D-03EE3F6DB2E1}"/>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6284098" y="2886074"/>
            <a:ext cx="2061236" cy="1914125"/>
          </a:xfrm>
          <a:prstGeom prst="rect">
            <a:avLst/>
          </a:prstGeom>
        </p:spPr>
      </p:pic>
      <p:pic>
        <p:nvPicPr>
          <p:cNvPr id="27" name="Picture 26" descr="A person reading a book&#10;&#10;Description automatically generated with medium confidence">
            <a:extLst>
              <a:ext uri="{FF2B5EF4-FFF2-40B4-BE49-F238E27FC236}">
                <a16:creationId xmlns:a16="http://schemas.microsoft.com/office/drawing/2014/main" id="{ED0F9756-90B9-D759-6A8E-C5FD73512363}"/>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8727770" y="2886074"/>
            <a:ext cx="1940230" cy="1914125"/>
          </a:xfrm>
          <a:prstGeom prst="rect">
            <a:avLst/>
          </a:prstGeom>
        </p:spPr>
      </p:pic>
      <p:sp>
        <p:nvSpPr>
          <p:cNvPr id="28" name="TextBox 27">
            <a:extLst>
              <a:ext uri="{FF2B5EF4-FFF2-40B4-BE49-F238E27FC236}">
                <a16:creationId xmlns:a16="http://schemas.microsoft.com/office/drawing/2014/main" id="{4B046D25-AF6A-C87A-7B72-617E8988B33A}"/>
              </a:ext>
            </a:extLst>
          </p:cNvPr>
          <p:cNvSpPr txBox="1"/>
          <p:nvPr/>
        </p:nvSpPr>
        <p:spPr>
          <a:xfrm>
            <a:off x="8727770" y="6858000"/>
            <a:ext cx="1940230" cy="369332"/>
          </a:xfrm>
          <a:prstGeom prst="rect">
            <a:avLst/>
          </a:prstGeom>
          <a:noFill/>
        </p:spPr>
        <p:txBody>
          <a:bodyPr wrap="square" rtlCol="0">
            <a:spAutoFit/>
          </a:bodyPr>
          <a:lstStyle/>
          <a:p>
            <a:r>
              <a:rPr lang="en-US" sz="900">
                <a:hlinkClick r:id="rId14" tooltip="https://www.flickr.com/photos/colemama/4942992765/"/>
              </a:rPr>
              <a:t>This Photo</a:t>
            </a:r>
            <a:r>
              <a:rPr lang="en-US" sz="900"/>
              <a:t> by Unknown Author is licensed under </a:t>
            </a:r>
            <a:r>
              <a:rPr lang="en-US" sz="900">
                <a:hlinkClick r:id="rId15" tooltip="https://creativecommons.org/licenses/by-nc-sa/3.0/"/>
              </a:rPr>
              <a:t>CC BY-SA-NC</a:t>
            </a:r>
            <a:endParaRPr lang="en-US" sz="900"/>
          </a:p>
        </p:txBody>
      </p:sp>
    </p:spTree>
    <p:extLst>
      <p:ext uri="{BB962C8B-B14F-4D97-AF65-F5344CB8AC3E}">
        <p14:creationId xmlns:p14="http://schemas.microsoft.com/office/powerpoint/2010/main" val="2619301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2779B-DECB-D4F3-F1F3-862E1E0C180B}"/>
              </a:ext>
            </a:extLst>
          </p:cNvPr>
          <p:cNvSpPr>
            <a:spLocks noGrp="1"/>
          </p:cNvSpPr>
          <p:nvPr>
            <p:ph type="title"/>
          </p:nvPr>
        </p:nvSpPr>
        <p:spPr/>
        <p:txBody>
          <a:bodyPr>
            <a:normAutofit/>
          </a:bodyPr>
          <a:lstStyle/>
          <a:p>
            <a:r>
              <a:rPr lang="en-US" sz="4000" dirty="0"/>
              <a:t>Rest</a:t>
            </a:r>
          </a:p>
        </p:txBody>
      </p:sp>
      <p:sp>
        <p:nvSpPr>
          <p:cNvPr id="3" name="Text Placeholder 2">
            <a:extLst>
              <a:ext uri="{FF2B5EF4-FFF2-40B4-BE49-F238E27FC236}">
                <a16:creationId xmlns:a16="http://schemas.microsoft.com/office/drawing/2014/main" id="{566DBF41-800B-5753-FAD4-5F27C5D61DA2}"/>
              </a:ext>
            </a:extLst>
          </p:cNvPr>
          <p:cNvSpPr>
            <a:spLocks noGrp="1"/>
          </p:cNvSpPr>
          <p:nvPr>
            <p:ph type="body" idx="1"/>
          </p:nvPr>
        </p:nvSpPr>
        <p:spPr>
          <a:xfrm>
            <a:off x="5476875" y="2967487"/>
            <a:ext cx="5111750" cy="3388863"/>
          </a:xfrm>
        </p:spPr>
        <p:txBody>
          <a:bodyPr>
            <a:normAutofit/>
          </a:bodyPr>
          <a:lstStyle/>
          <a:p>
            <a:r>
              <a:rPr lang="en-US" b="1" dirty="0"/>
              <a:t>According to the Mayo Clinic, adults need seven (7) or more hours of sleep a night.  </a:t>
            </a:r>
          </a:p>
          <a:p>
            <a:r>
              <a:rPr lang="en-US" b="1" i="0" dirty="0">
                <a:solidFill>
                  <a:srgbClr val="111111"/>
                </a:solidFill>
                <a:effectLst/>
              </a:rPr>
              <a:t>Older adults need about the same amount of sleep as younger adults. As you get older, however, your sleeping patterns might change. Older adults tend to sleep more lightly, take longer to start sleeping and sleep for shorter time spans than do younger adults. Older adults also tend to wake up multiple times during the night.</a:t>
            </a:r>
          </a:p>
          <a:p>
            <a:r>
              <a:rPr lang="en-US" b="1" i="0" dirty="0">
                <a:solidFill>
                  <a:srgbClr val="111111"/>
                </a:solidFill>
                <a:effectLst/>
              </a:rPr>
              <a:t>For adults, getting less than seven hours of sleep a night on a regular basis has been linked with poor health, including weight gain, having a body mass index of 30 or higher, diabetes, high blood pressure, heart disease, stroke, and depression.</a:t>
            </a:r>
          </a:p>
          <a:p>
            <a:endParaRPr lang="en-US" dirty="0"/>
          </a:p>
        </p:txBody>
      </p:sp>
      <p:sp>
        <p:nvSpPr>
          <p:cNvPr id="5" name="Footer Placeholder 4">
            <a:extLst>
              <a:ext uri="{FF2B5EF4-FFF2-40B4-BE49-F238E27FC236}">
                <a16:creationId xmlns:a16="http://schemas.microsoft.com/office/drawing/2014/main" id="{3F090449-1A81-B1A2-8A5E-F4F7A4194FAB}"/>
              </a:ext>
            </a:extLst>
          </p:cNvPr>
          <p:cNvSpPr>
            <a:spLocks noGrp="1"/>
          </p:cNvSpPr>
          <p:nvPr>
            <p:ph type="ftr" sz="quarter" idx="11"/>
          </p:nvPr>
        </p:nvSpPr>
        <p:spPr/>
        <p:txBody>
          <a:bodyPr/>
          <a:lstStyle/>
          <a:p>
            <a:r>
              <a:rPr lang="en-US" sz="1400" dirty="0">
                <a:solidFill>
                  <a:srgbClr val="FF0000"/>
                </a:solidFill>
              </a:rPr>
              <a:t>Let’s Walk and Let’s Talk: Physical and Spiritual</a:t>
            </a:r>
          </a:p>
        </p:txBody>
      </p:sp>
      <p:sp>
        <p:nvSpPr>
          <p:cNvPr id="6" name="Slide Number Placeholder 5">
            <a:extLst>
              <a:ext uri="{FF2B5EF4-FFF2-40B4-BE49-F238E27FC236}">
                <a16:creationId xmlns:a16="http://schemas.microsoft.com/office/drawing/2014/main" id="{BA0AB4BB-635A-B842-FE9A-D94E671D91B6}"/>
              </a:ext>
            </a:extLst>
          </p:cNvPr>
          <p:cNvSpPr>
            <a:spLocks noGrp="1"/>
          </p:cNvSpPr>
          <p:nvPr>
            <p:ph type="sldNum" sz="quarter" idx="12"/>
          </p:nvPr>
        </p:nvSpPr>
        <p:spPr/>
        <p:txBody>
          <a:bodyPr/>
          <a:lstStyle/>
          <a:p>
            <a:fld id="{A49DFD55-3C28-40EF-9E31-A92D2E4017FF}" type="slidenum">
              <a:rPr lang="en-US" smtClean="0"/>
              <a:pPr/>
              <a:t>8</a:t>
            </a:fld>
            <a:endParaRPr lang="en-US" dirty="0"/>
          </a:p>
        </p:txBody>
      </p:sp>
    </p:spTree>
    <p:extLst>
      <p:ext uri="{BB962C8B-B14F-4D97-AF65-F5344CB8AC3E}">
        <p14:creationId xmlns:p14="http://schemas.microsoft.com/office/powerpoint/2010/main" val="1817250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7B13-0A42-5029-CD2A-47E9DED79B3D}"/>
              </a:ext>
            </a:extLst>
          </p:cNvPr>
          <p:cNvSpPr>
            <a:spLocks noGrp="1"/>
          </p:cNvSpPr>
          <p:nvPr>
            <p:ph type="title"/>
          </p:nvPr>
        </p:nvSpPr>
        <p:spPr>
          <a:xfrm>
            <a:off x="4226944" y="1587260"/>
            <a:ext cx="7126856" cy="4106173"/>
          </a:xfrm>
        </p:spPr>
        <p:txBody>
          <a:bodyPr>
            <a:normAutofit/>
          </a:bodyPr>
          <a:lstStyle/>
          <a:p>
            <a:r>
              <a:rPr lang="en-US" sz="4000" b="1" dirty="0"/>
              <a:t>Four (4) Healthy eating </a:t>
            </a:r>
            <a:r>
              <a:rPr lang="en-US" sz="4000" b="1" u="sng" dirty="0"/>
              <a:t>habits</a:t>
            </a:r>
            <a:br>
              <a:rPr lang="en-US" sz="4000" b="1" dirty="0"/>
            </a:br>
            <a:r>
              <a:rPr lang="en-US" sz="4000" b="1" dirty="0"/>
              <a:t>1. drink water.</a:t>
            </a:r>
            <a:br>
              <a:rPr lang="en-US" sz="4000" b="1" dirty="0"/>
            </a:br>
            <a:r>
              <a:rPr lang="en-US" sz="4000" b="1" dirty="0"/>
              <a:t>2. eat a balanced diet.</a:t>
            </a:r>
            <a:br>
              <a:rPr lang="en-US" sz="4000" b="1" dirty="0"/>
            </a:br>
            <a:r>
              <a:rPr lang="en-US" sz="4000" b="1" dirty="0"/>
              <a:t>3. say “no” to fast food.</a:t>
            </a:r>
            <a:br>
              <a:rPr lang="en-US" sz="4000" b="1" dirty="0"/>
            </a:br>
            <a:r>
              <a:rPr lang="en-US" sz="4000" b="1" dirty="0"/>
              <a:t>4. take vitamins.</a:t>
            </a:r>
          </a:p>
        </p:txBody>
      </p:sp>
      <p:sp>
        <p:nvSpPr>
          <p:cNvPr id="5" name="Footer Placeholder 4">
            <a:extLst>
              <a:ext uri="{FF2B5EF4-FFF2-40B4-BE49-F238E27FC236}">
                <a16:creationId xmlns:a16="http://schemas.microsoft.com/office/drawing/2014/main" id="{7588CD7E-2297-2BCC-6E29-C2B5C0B22254}"/>
              </a:ext>
            </a:extLst>
          </p:cNvPr>
          <p:cNvSpPr>
            <a:spLocks noGrp="1"/>
          </p:cNvSpPr>
          <p:nvPr>
            <p:ph type="ftr" sz="quarter" idx="11"/>
          </p:nvPr>
        </p:nvSpPr>
        <p:spPr/>
        <p:txBody>
          <a:bodyPr/>
          <a:lstStyle/>
          <a:p>
            <a:r>
              <a:rPr lang="en-US" sz="1400" dirty="0">
                <a:solidFill>
                  <a:srgbClr val="FF0000"/>
                </a:solidFill>
              </a:rPr>
              <a:t>Let’s Walk and Let’s Talk: Physical and Spiritual</a:t>
            </a:r>
          </a:p>
        </p:txBody>
      </p:sp>
      <p:sp>
        <p:nvSpPr>
          <p:cNvPr id="6" name="Slide Number Placeholder 5">
            <a:extLst>
              <a:ext uri="{FF2B5EF4-FFF2-40B4-BE49-F238E27FC236}">
                <a16:creationId xmlns:a16="http://schemas.microsoft.com/office/drawing/2014/main" id="{536C6959-8772-0FFC-36AA-5EA039656780}"/>
              </a:ext>
            </a:extLst>
          </p:cNvPr>
          <p:cNvSpPr>
            <a:spLocks noGrp="1"/>
          </p:cNvSpPr>
          <p:nvPr>
            <p:ph type="sldNum" sz="quarter" idx="12"/>
          </p:nvPr>
        </p:nvSpPr>
        <p:spPr/>
        <p:txBody>
          <a:bodyPr/>
          <a:lstStyle/>
          <a:p>
            <a:fld id="{A49DFD55-3C28-40EF-9E31-A92D2E4017FF}" type="slidenum">
              <a:rPr lang="en-US" smtClean="0"/>
              <a:pPr/>
              <a:t>9</a:t>
            </a:fld>
            <a:endParaRPr lang="en-US" dirty="0"/>
          </a:p>
        </p:txBody>
      </p:sp>
    </p:spTree>
    <p:extLst>
      <p:ext uri="{BB962C8B-B14F-4D97-AF65-F5344CB8AC3E}">
        <p14:creationId xmlns:p14="http://schemas.microsoft.com/office/powerpoint/2010/main" val="305045962"/>
      </p:ext>
    </p:extLst>
  </p:cSld>
  <p:clrMapOvr>
    <a:masterClrMapping/>
  </p:clrMapOvr>
</p:sld>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tm67328976_Win32_LW_SL_v3" id="{B5A5B451-F186-4F05-917D-430247B33515}" vid="{C0610F80-F57F-4E6B-A096-3AEBDD5FC5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C43685-694E-4579-B109-3C418D49DA6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0FD6FE22-81A0-4500-AFD0-342D21BB9A2C}">
  <ds:schemaRefs>
    <ds:schemaRef ds:uri="http://schemas.microsoft.com/sharepoint/v3/contenttype/forms"/>
  </ds:schemaRefs>
</ds:datastoreItem>
</file>

<file path=customXml/itemProps3.xml><?xml version="1.0" encoding="utf-8"?>
<ds:datastoreItem xmlns:ds="http://schemas.openxmlformats.org/officeDocument/2006/customXml" ds:itemID="{CC96B61E-1B64-430F-934F-7D1B900280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{0C7BC36C-3828-45D0-8B60-C6CEB1DEF6B5}tf67328976_win32</Template>
  <TotalTime>875</TotalTime>
  <Words>1199</Words>
  <Application>Microsoft Office PowerPoint</Application>
  <PresentationFormat>Widescreen</PresentationFormat>
  <Paragraphs>101</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Georgia</vt:lpstr>
      <vt:lpstr>Tenorite</vt:lpstr>
      <vt:lpstr>Times New Roman</vt:lpstr>
      <vt:lpstr>Office Theme</vt:lpstr>
      <vt:lpstr>“Let’s Walk and Let’s Talk: Physical and Spiritual”</vt:lpstr>
      <vt:lpstr>The influence of a Minister’s wife</vt:lpstr>
      <vt:lpstr>The Success of a minister’s wife </vt:lpstr>
      <vt:lpstr>In the Beginning</vt:lpstr>
      <vt:lpstr>And on the seventh day god ended His work….and he rested…​</vt:lpstr>
      <vt:lpstr>God’s Instruction manual  1. REST – Gen. 2:3; Exodus       20:8-11 2. Proper Diet – Gen. 1:29, 9:3;      I Tim. 4:4-5 3. exercise – I Cor. 6:9-10;             Proverbs 31:17 4. Me Time – Bible Verse?? </vt:lpstr>
      <vt:lpstr>Our physical health</vt:lpstr>
      <vt:lpstr>Rest</vt:lpstr>
      <vt:lpstr>Four (4) Healthy eating habits 1. drink water. 2. eat a balanced diet. 3. say “no” to fast food. 4. take vitamins.</vt:lpstr>
      <vt:lpstr>Exercise – must be a daily habit  1. controls your weight. 2. lightens your mood. 3. improves sleep. 4. boosts energy. 5. combats health conditions and diseases. </vt:lpstr>
      <vt:lpstr>Me Time – why it is so important  *We should spend at least 15 minutes each day doing something that we enjoy.  *All work and no play leads to burnout, resentment, health problems, mistakes, etc.</vt:lpstr>
      <vt:lpstr>How the Physical affects the spiritual   * You’re not as effective in     service. * You make poor decisions. * It’s more difficult to hear     From god. Lose your focus. * The temptation to sin is    greater. * worship becomes a habit, not a joy.</vt:lpstr>
      <vt:lpstr>PowerPoint Presentation</vt:lpstr>
      <vt:lpstr>   An old Cherokee is teaching his grandson about the battle between good and bad.  He says, “A fight is going on inside me.”  “It is a terrible fight and it is between two wolves. One is evil – he is anger, envy, sorrow, regret, greed, arrogance, self-pity, guilt, resentment, inferiority, lies, false pride, superiority, and ego.” He continued, “The other is good – he is joy, peace, love, hope, serenity, humility, kindness, benevolence, empathy, generosity, truth, compassion, and faith. The same fight is going on inside you – and inside every other person, too.”  The grandson thought about it for a minute and then asked his grandfather, “Which wolf will win?”  The old Cherokee simply replied, “The one you feed.” </vt:lpstr>
      <vt:lpstr>FOUR ways to Feed your spirit</vt:lpstr>
      <vt:lpstr>Points on forgiveness  1. must be instant 2. must be given even if not     asked for 3. must be given repeatedly-     oftentimes for the same      offense 4. must become a way of life…     practiced daily </vt:lpstr>
      <vt:lpstr>How spiritual growth improves your physical health    1. studies have shown that prayer    and meditation have the ability to bolster your immune system. Prayer can reduce or eliminate stress.      2. studying the word of god gives us wisdom, confidence, and guidance and alleviates our fears.   </vt:lpstr>
      <vt:lpstr>Forgiveness can lead to:  1. lower blood pressure 2. a stronger immune system 3. improved heart health 4. better quality of sleep 5. less stress – fewer body     aches-less arthritis and     headaches. </vt:lpstr>
      <vt:lpstr>Signs that you are maturing spiritually</vt:lpstr>
      <vt:lpstr>SUMMARY</vt:lpstr>
      <vt:lpstr>God bless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apple plus a psalm a day will keep the doctor away!</dc:title>
  <dc:creator>Trey Wicks</dc:creator>
  <cp:lastModifiedBy>Trey Wicks</cp:lastModifiedBy>
  <cp:revision>23</cp:revision>
  <dcterms:created xsi:type="dcterms:W3CDTF">2022-11-09T02:39:54Z</dcterms:created>
  <dcterms:modified xsi:type="dcterms:W3CDTF">2022-11-11T11:34:49Z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